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721" r:id="rId1"/>
    <p:sldMasterId id="2147483733" r:id="rId2"/>
    <p:sldMasterId id="2147483800" r:id="rId3"/>
  </p:sldMasterIdLst>
  <p:notesMasterIdLst>
    <p:notesMasterId r:id="rId33"/>
  </p:notesMasterIdLst>
  <p:handoutMasterIdLst>
    <p:handoutMasterId r:id="rId34"/>
  </p:handoutMasterIdLst>
  <p:sldIdLst>
    <p:sldId id="476" r:id="rId4"/>
    <p:sldId id="1003" r:id="rId5"/>
    <p:sldId id="1046" r:id="rId6"/>
    <p:sldId id="1047" r:id="rId7"/>
    <p:sldId id="1048" r:id="rId8"/>
    <p:sldId id="1049" r:id="rId9"/>
    <p:sldId id="1050" r:id="rId10"/>
    <p:sldId id="1039" r:id="rId11"/>
    <p:sldId id="1040" r:id="rId12"/>
    <p:sldId id="1041" r:id="rId13"/>
    <p:sldId id="1042" r:id="rId14"/>
    <p:sldId id="1043" r:id="rId15"/>
    <p:sldId id="1044" r:id="rId16"/>
    <p:sldId id="1045" r:id="rId17"/>
    <p:sldId id="1004" r:id="rId18"/>
    <p:sldId id="1033" r:id="rId19"/>
    <p:sldId id="1051" r:id="rId20"/>
    <p:sldId id="1054" r:id="rId21"/>
    <p:sldId id="1052" r:id="rId22"/>
    <p:sldId id="1053" r:id="rId23"/>
    <p:sldId id="1008" r:id="rId24"/>
    <p:sldId id="1009" r:id="rId25"/>
    <p:sldId id="1010" r:id="rId26"/>
    <p:sldId id="1011" r:id="rId27"/>
    <p:sldId id="1034" r:id="rId28"/>
    <p:sldId id="1035" r:id="rId29"/>
    <p:sldId id="1036" r:id="rId30"/>
    <p:sldId id="1055" r:id="rId31"/>
    <p:sldId id="1029" r:id="rId32"/>
  </p:sldIdLst>
  <p:sldSz cx="9144000" cy="6858000" type="screen4x3"/>
  <p:notesSz cx="6788150" cy="9923463"/>
  <p:defaultTextStyle>
    <a:defPPr>
      <a:defRPr lang="pt-BR"/>
    </a:defPPr>
    <a:lvl1pPr algn="ctr" rtl="0" fontAlgn="base">
      <a:spcBef>
        <a:spcPct val="0"/>
      </a:spcBef>
      <a:spcAft>
        <a:spcPct val="0"/>
      </a:spcAft>
      <a:defRPr sz="2000" kern="1200">
        <a:solidFill>
          <a:schemeClr val="tx1"/>
        </a:solidFill>
        <a:latin typeface="Times New Roman" pitchFamily="18" charset="0"/>
        <a:ea typeface="+mn-ea"/>
        <a:cs typeface="+mn-cs"/>
      </a:defRPr>
    </a:lvl1pPr>
    <a:lvl2pPr marL="457200" algn="ctr" rtl="0" fontAlgn="base">
      <a:spcBef>
        <a:spcPct val="0"/>
      </a:spcBef>
      <a:spcAft>
        <a:spcPct val="0"/>
      </a:spcAft>
      <a:defRPr sz="2000" kern="1200">
        <a:solidFill>
          <a:schemeClr val="tx1"/>
        </a:solidFill>
        <a:latin typeface="Times New Roman" pitchFamily="18" charset="0"/>
        <a:ea typeface="+mn-ea"/>
        <a:cs typeface="+mn-cs"/>
      </a:defRPr>
    </a:lvl2pPr>
    <a:lvl3pPr marL="914400" algn="ctr" rtl="0" fontAlgn="base">
      <a:spcBef>
        <a:spcPct val="0"/>
      </a:spcBef>
      <a:spcAft>
        <a:spcPct val="0"/>
      </a:spcAft>
      <a:defRPr sz="2000" kern="1200">
        <a:solidFill>
          <a:schemeClr val="tx1"/>
        </a:solidFill>
        <a:latin typeface="Times New Roman" pitchFamily="18" charset="0"/>
        <a:ea typeface="+mn-ea"/>
        <a:cs typeface="+mn-cs"/>
      </a:defRPr>
    </a:lvl3pPr>
    <a:lvl4pPr marL="1371600" algn="ctr" rtl="0" fontAlgn="base">
      <a:spcBef>
        <a:spcPct val="0"/>
      </a:spcBef>
      <a:spcAft>
        <a:spcPct val="0"/>
      </a:spcAft>
      <a:defRPr sz="2000" kern="1200">
        <a:solidFill>
          <a:schemeClr val="tx1"/>
        </a:solidFill>
        <a:latin typeface="Times New Roman" pitchFamily="18" charset="0"/>
        <a:ea typeface="+mn-ea"/>
        <a:cs typeface="+mn-cs"/>
      </a:defRPr>
    </a:lvl4pPr>
    <a:lvl5pPr marL="1828800" algn="ctr"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F7B309"/>
    <a:srgbClr val="EC9A06"/>
    <a:srgbClr val="8FE2FF"/>
    <a:srgbClr val="0000FF"/>
    <a:srgbClr val="FF0000"/>
    <a:srgbClr val="AB7915"/>
    <a:srgbClr val="000080"/>
    <a:srgbClr val="00808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18" autoAdjust="0"/>
    <p:restoredTop sz="94434" autoAdjust="0"/>
  </p:normalViewPr>
  <p:slideViewPr>
    <p:cSldViewPr>
      <p:cViewPr varScale="1">
        <p:scale>
          <a:sx n="70" d="100"/>
          <a:sy n="70" d="100"/>
        </p:scale>
        <p:origin x="135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2"/>
          <p:cNvSpPr>
            <a:spLocks noGrp="1" noChangeArrowheads="1"/>
          </p:cNvSpPr>
          <p:nvPr>
            <p:ph type="hdr" sz="quarter"/>
          </p:nvPr>
        </p:nvSpPr>
        <p:spPr bwMode="auto">
          <a:xfrm>
            <a:off x="1" y="2"/>
            <a:ext cx="2942271" cy="496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6" tIns="45678" rIns="91356" bIns="45678" numCol="1" anchor="t" anchorCtr="0" compatLnSpc="1">
            <a:prstTxWarp prst="textNoShape">
              <a:avLst/>
            </a:prstTxWarp>
          </a:bodyPr>
          <a:lstStyle>
            <a:lvl1pPr algn="l">
              <a:defRPr sz="1200">
                <a:latin typeface="Arial" charset="0"/>
              </a:defRPr>
            </a:lvl1pPr>
          </a:lstStyle>
          <a:p>
            <a:pPr>
              <a:defRPr/>
            </a:pPr>
            <a:endParaRPr lang="pt-BR" dirty="0"/>
          </a:p>
        </p:txBody>
      </p:sp>
      <p:sp>
        <p:nvSpPr>
          <p:cNvPr id="137219" name="Rectangle 3"/>
          <p:cNvSpPr>
            <a:spLocks noGrp="1" noChangeArrowheads="1"/>
          </p:cNvSpPr>
          <p:nvPr>
            <p:ph type="dt" sz="quarter" idx="1"/>
          </p:nvPr>
        </p:nvSpPr>
        <p:spPr bwMode="auto">
          <a:xfrm>
            <a:off x="3844295" y="2"/>
            <a:ext cx="2942271" cy="496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6" tIns="45678" rIns="91356" bIns="45678" numCol="1" anchor="t" anchorCtr="0" compatLnSpc="1">
            <a:prstTxWarp prst="textNoShape">
              <a:avLst/>
            </a:prstTxWarp>
          </a:bodyPr>
          <a:lstStyle>
            <a:lvl1pPr algn="r">
              <a:defRPr sz="1200">
                <a:latin typeface="Arial" charset="0"/>
              </a:defRPr>
            </a:lvl1pPr>
          </a:lstStyle>
          <a:p>
            <a:pPr>
              <a:defRPr/>
            </a:pPr>
            <a:endParaRPr lang="pt-BR" dirty="0"/>
          </a:p>
        </p:txBody>
      </p:sp>
      <p:sp>
        <p:nvSpPr>
          <p:cNvPr id="137220" name="Rectangle 4"/>
          <p:cNvSpPr>
            <a:spLocks noGrp="1" noChangeArrowheads="1"/>
          </p:cNvSpPr>
          <p:nvPr>
            <p:ph type="ftr" sz="quarter" idx="2"/>
          </p:nvPr>
        </p:nvSpPr>
        <p:spPr bwMode="auto">
          <a:xfrm>
            <a:off x="1" y="9425149"/>
            <a:ext cx="2942271" cy="496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6" tIns="45678" rIns="91356" bIns="45678" numCol="1" anchor="b" anchorCtr="0" compatLnSpc="1">
            <a:prstTxWarp prst="textNoShape">
              <a:avLst/>
            </a:prstTxWarp>
          </a:bodyPr>
          <a:lstStyle>
            <a:lvl1pPr algn="l">
              <a:defRPr sz="1200">
                <a:latin typeface="Arial" charset="0"/>
              </a:defRPr>
            </a:lvl1pPr>
          </a:lstStyle>
          <a:p>
            <a:pPr>
              <a:defRPr/>
            </a:pPr>
            <a:endParaRPr lang="pt-BR" dirty="0"/>
          </a:p>
        </p:txBody>
      </p:sp>
      <p:sp>
        <p:nvSpPr>
          <p:cNvPr id="137221" name="Rectangle 5"/>
          <p:cNvSpPr>
            <a:spLocks noGrp="1" noChangeArrowheads="1"/>
          </p:cNvSpPr>
          <p:nvPr>
            <p:ph type="sldNum" sz="quarter" idx="3"/>
          </p:nvPr>
        </p:nvSpPr>
        <p:spPr bwMode="auto">
          <a:xfrm>
            <a:off x="3844295" y="9425149"/>
            <a:ext cx="2942271" cy="496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6" tIns="45678" rIns="91356" bIns="45678" numCol="1" anchor="b" anchorCtr="0" compatLnSpc="1">
            <a:prstTxWarp prst="textNoShape">
              <a:avLst/>
            </a:prstTxWarp>
          </a:bodyPr>
          <a:lstStyle>
            <a:lvl1pPr algn="r">
              <a:defRPr sz="1200">
                <a:latin typeface="Arial" charset="0"/>
              </a:defRPr>
            </a:lvl1pPr>
          </a:lstStyle>
          <a:p>
            <a:pPr>
              <a:defRPr/>
            </a:pPr>
            <a:fld id="{036CE80D-80EB-426A-A584-3993E1791F4E}" type="slidenum">
              <a:rPr lang="pt-BR"/>
              <a:pPr>
                <a:defRPr/>
              </a:pPr>
              <a:t>‹nº›</a:t>
            </a:fld>
            <a:endParaRPr lang="pt-BR" dirty="0"/>
          </a:p>
        </p:txBody>
      </p:sp>
    </p:spTree>
    <p:extLst>
      <p:ext uri="{BB962C8B-B14F-4D97-AF65-F5344CB8AC3E}">
        <p14:creationId xmlns:p14="http://schemas.microsoft.com/office/powerpoint/2010/main" val="335333764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2942271" cy="496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6" tIns="45678" rIns="91356" bIns="45678" numCol="1" anchor="t" anchorCtr="0" compatLnSpc="1">
            <a:prstTxWarp prst="textNoShape">
              <a:avLst/>
            </a:prstTxWarp>
          </a:bodyPr>
          <a:lstStyle>
            <a:lvl1pPr algn="l">
              <a:defRPr sz="1200">
                <a:latin typeface="Arial" charset="0"/>
              </a:defRPr>
            </a:lvl1pPr>
          </a:lstStyle>
          <a:p>
            <a:pPr>
              <a:defRPr/>
            </a:pPr>
            <a:endParaRPr lang="pt-BR" dirty="0"/>
          </a:p>
        </p:txBody>
      </p:sp>
      <p:sp>
        <p:nvSpPr>
          <p:cNvPr id="90115" name="Rectangle 3"/>
          <p:cNvSpPr>
            <a:spLocks noGrp="1" noChangeArrowheads="1"/>
          </p:cNvSpPr>
          <p:nvPr>
            <p:ph type="dt" idx="1"/>
          </p:nvPr>
        </p:nvSpPr>
        <p:spPr bwMode="auto">
          <a:xfrm>
            <a:off x="3844295" y="2"/>
            <a:ext cx="2942271" cy="496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6" tIns="45678" rIns="91356" bIns="45678" numCol="1" anchor="t" anchorCtr="0" compatLnSpc="1">
            <a:prstTxWarp prst="textNoShape">
              <a:avLst/>
            </a:prstTxWarp>
          </a:bodyPr>
          <a:lstStyle>
            <a:lvl1pPr algn="r">
              <a:defRPr sz="1200">
                <a:latin typeface="Arial" charset="0"/>
              </a:defRPr>
            </a:lvl1pPr>
          </a:lstStyle>
          <a:p>
            <a:pPr>
              <a:defRPr/>
            </a:pPr>
            <a:endParaRPr lang="pt-BR" dirty="0"/>
          </a:p>
        </p:txBody>
      </p:sp>
      <p:sp>
        <p:nvSpPr>
          <p:cNvPr id="47108" name="Rectangle 4"/>
          <p:cNvSpPr>
            <a:spLocks noGrp="1" noRot="1" noChangeAspect="1" noChangeArrowheads="1" noTextEdit="1"/>
          </p:cNvSpPr>
          <p:nvPr>
            <p:ph type="sldImg" idx="2"/>
          </p:nvPr>
        </p:nvSpPr>
        <p:spPr bwMode="auto">
          <a:xfrm>
            <a:off x="914400" y="744538"/>
            <a:ext cx="4959350" cy="37211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0117" name="Rectangle 5"/>
          <p:cNvSpPr>
            <a:spLocks noGrp="1" noChangeArrowheads="1"/>
          </p:cNvSpPr>
          <p:nvPr>
            <p:ph type="body" sz="quarter" idx="3"/>
          </p:nvPr>
        </p:nvSpPr>
        <p:spPr bwMode="auto">
          <a:xfrm>
            <a:off x="678500" y="4713369"/>
            <a:ext cx="5431154" cy="4465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6" tIns="45678" rIns="91356" bIns="45678"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90118" name="Rectangle 6"/>
          <p:cNvSpPr>
            <a:spLocks noGrp="1" noChangeArrowheads="1"/>
          </p:cNvSpPr>
          <p:nvPr>
            <p:ph type="ftr" sz="quarter" idx="4"/>
          </p:nvPr>
        </p:nvSpPr>
        <p:spPr bwMode="auto">
          <a:xfrm>
            <a:off x="1" y="9425149"/>
            <a:ext cx="2942271" cy="496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6" tIns="45678" rIns="91356" bIns="45678" numCol="1" anchor="b" anchorCtr="0" compatLnSpc="1">
            <a:prstTxWarp prst="textNoShape">
              <a:avLst/>
            </a:prstTxWarp>
          </a:bodyPr>
          <a:lstStyle>
            <a:lvl1pPr algn="l">
              <a:defRPr sz="1200">
                <a:latin typeface="Arial" charset="0"/>
              </a:defRPr>
            </a:lvl1pPr>
          </a:lstStyle>
          <a:p>
            <a:pPr>
              <a:defRPr/>
            </a:pPr>
            <a:endParaRPr lang="pt-BR" dirty="0"/>
          </a:p>
        </p:txBody>
      </p:sp>
      <p:sp>
        <p:nvSpPr>
          <p:cNvPr id="90119" name="Rectangle 7"/>
          <p:cNvSpPr>
            <a:spLocks noGrp="1" noChangeArrowheads="1"/>
          </p:cNvSpPr>
          <p:nvPr>
            <p:ph type="sldNum" sz="quarter" idx="5"/>
          </p:nvPr>
        </p:nvSpPr>
        <p:spPr bwMode="auto">
          <a:xfrm>
            <a:off x="3844295" y="9425149"/>
            <a:ext cx="2942271" cy="496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6" tIns="45678" rIns="91356" bIns="45678" numCol="1" anchor="b" anchorCtr="0" compatLnSpc="1">
            <a:prstTxWarp prst="textNoShape">
              <a:avLst/>
            </a:prstTxWarp>
          </a:bodyPr>
          <a:lstStyle>
            <a:lvl1pPr algn="r">
              <a:defRPr sz="1200">
                <a:latin typeface="Arial" charset="0"/>
              </a:defRPr>
            </a:lvl1pPr>
          </a:lstStyle>
          <a:p>
            <a:pPr>
              <a:defRPr/>
            </a:pPr>
            <a:fld id="{DCB30478-AF66-45D7-A0CF-D68236EF89FC}" type="slidenum">
              <a:rPr lang="pt-BR"/>
              <a:pPr>
                <a:defRPr/>
              </a:pPr>
              <a:t>‹nº›</a:t>
            </a:fld>
            <a:endParaRPr lang="pt-BR" dirty="0"/>
          </a:p>
        </p:txBody>
      </p:sp>
    </p:spTree>
    <p:extLst>
      <p:ext uri="{BB962C8B-B14F-4D97-AF65-F5344CB8AC3E}">
        <p14:creationId xmlns:p14="http://schemas.microsoft.com/office/powerpoint/2010/main" val="2057412898"/>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917575" y="739775"/>
            <a:ext cx="4965700" cy="3724275"/>
          </a:xfrm>
          <a:ln/>
        </p:spPr>
      </p:sp>
      <p:sp>
        <p:nvSpPr>
          <p:cNvPr id="48131" name="Rectangle 3"/>
          <p:cNvSpPr>
            <a:spLocks noGrp="1" noChangeArrowheads="1"/>
          </p:cNvSpPr>
          <p:nvPr>
            <p:ph type="body" idx="1"/>
          </p:nvPr>
        </p:nvSpPr>
        <p:spPr>
          <a:xfrm>
            <a:off x="903609" y="4713369"/>
            <a:ext cx="4980936" cy="4467384"/>
          </a:xfrm>
          <a:noFill/>
        </p:spPr>
        <p:txBody>
          <a:bodyPr/>
          <a:lstStyle/>
          <a:p>
            <a:pPr eaLnBrk="1" hangingPunct="1"/>
            <a:endParaRPr lang="pt-BR" dirty="0" smtClean="0"/>
          </a:p>
        </p:txBody>
      </p:sp>
    </p:spTree>
    <p:extLst>
      <p:ext uri="{BB962C8B-B14F-4D97-AF65-F5344CB8AC3E}">
        <p14:creationId xmlns:p14="http://schemas.microsoft.com/office/powerpoint/2010/main" val="1274327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6087691"/>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ítulo e texto vertical">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5639416"/>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e texto verticais">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7341511"/>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8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848395905"/>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7425144"/>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0720004"/>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abeçalho da Seção">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055626"/>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uas Partes d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9011973"/>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ação">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0585395"/>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9018001"/>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979701645"/>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546142883"/>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údo com Legenda">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967016"/>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magem com Legenda">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3579333"/>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ítulo e texto vertic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6538883"/>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ítulo e texto verticais">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3452411"/>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a:t>Clique para editar o estilo do subtítulo mestre</a:t>
            </a:r>
          </a:p>
        </p:txBody>
      </p:sp>
      <p:sp>
        <p:nvSpPr>
          <p:cNvPr id="4" name="Rectangle 4"/>
          <p:cNvSpPr>
            <a:spLocks noGrp="1" noChangeArrowheads="1"/>
          </p:cNvSpPr>
          <p:nvPr>
            <p:ph type="dt" sz="half" idx="10"/>
          </p:nvPr>
        </p:nvSpPr>
        <p:spPr>
          <a:ln/>
        </p:spPr>
        <p:txBody>
          <a:bodyPr/>
          <a:lstStyle>
            <a:lvl1pPr>
              <a:defRPr/>
            </a:lvl1pPr>
          </a:lstStyle>
          <a:p>
            <a:pPr>
              <a:defRPr/>
            </a:pPr>
            <a:fld id="{E8FC3563-516B-4B88-987C-F421261AD6BE}" type="datetimeFigureOut">
              <a:rPr lang="pt-BR">
                <a:solidFill>
                  <a:srgbClr val="000000"/>
                </a:solidFill>
              </a:rPr>
              <a:pPr>
                <a:defRPr/>
              </a:pPr>
              <a:t>15/06/2016</a:t>
            </a:fld>
            <a:endParaRPr lang="pt-B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2446BC9-DA82-4C2C-9D13-3ADBACC68478}"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2143056715"/>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4"/>
          <p:cNvSpPr>
            <a:spLocks noGrp="1" noChangeArrowheads="1"/>
          </p:cNvSpPr>
          <p:nvPr>
            <p:ph type="dt" sz="half" idx="10"/>
          </p:nvPr>
        </p:nvSpPr>
        <p:spPr>
          <a:ln/>
        </p:spPr>
        <p:txBody>
          <a:bodyPr/>
          <a:lstStyle>
            <a:lvl1pPr>
              <a:defRPr/>
            </a:lvl1pPr>
          </a:lstStyle>
          <a:p>
            <a:pPr>
              <a:defRPr/>
            </a:pPr>
            <a:fld id="{BD0E1742-38C9-4C77-A53F-56571AA3C534}" type="datetimeFigureOut">
              <a:rPr lang="pt-BR">
                <a:solidFill>
                  <a:srgbClr val="000000"/>
                </a:solidFill>
              </a:rPr>
              <a:pPr>
                <a:defRPr/>
              </a:pPr>
              <a:t>15/06/2016</a:t>
            </a:fld>
            <a:endParaRPr lang="pt-B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AFC7C5C-B0B2-4F78-8322-7BAEAC1FA344}"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185350992"/>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a:t>Clique para editar os estilos do texto mestre</a:t>
            </a:r>
          </a:p>
        </p:txBody>
      </p:sp>
      <p:sp>
        <p:nvSpPr>
          <p:cNvPr id="4" name="Rectangle 4"/>
          <p:cNvSpPr>
            <a:spLocks noGrp="1" noChangeArrowheads="1"/>
          </p:cNvSpPr>
          <p:nvPr>
            <p:ph type="dt" sz="half" idx="10"/>
          </p:nvPr>
        </p:nvSpPr>
        <p:spPr>
          <a:ln/>
        </p:spPr>
        <p:txBody>
          <a:bodyPr/>
          <a:lstStyle>
            <a:lvl1pPr>
              <a:defRPr/>
            </a:lvl1pPr>
          </a:lstStyle>
          <a:p>
            <a:pPr>
              <a:defRPr/>
            </a:pPr>
            <a:fld id="{7ECE5CC0-5BD6-48BA-BC98-AFC37A9EB5BF}" type="datetimeFigureOut">
              <a:rPr lang="pt-BR">
                <a:solidFill>
                  <a:srgbClr val="000000"/>
                </a:solidFill>
              </a:rPr>
              <a:pPr>
                <a:defRPr/>
              </a:pPr>
              <a:t>15/06/2016</a:t>
            </a:fld>
            <a:endParaRPr lang="pt-B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18CB195-76BA-43AC-98EE-F1926C241FB0}"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2296420867"/>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Rectangle 4"/>
          <p:cNvSpPr>
            <a:spLocks noGrp="1" noChangeArrowheads="1"/>
          </p:cNvSpPr>
          <p:nvPr>
            <p:ph type="dt" sz="half" idx="10"/>
          </p:nvPr>
        </p:nvSpPr>
        <p:spPr>
          <a:ln/>
        </p:spPr>
        <p:txBody>
          <a:bodyPr/>
          <a:lstStyle>
            <a:lvl1pPr>
              <a:defRPr/>
            </a:lvl1pPr>
          </a:lstStyle>
          <a:p>
            <a:pPr>
              <a:defRPr/>
            </a:pPr>
            <a:fld id="{98AFCEFC-29FF-498B-BB17-F8261392D06C}" type="datetimeFigureOut">
              <a:rPr lang="pt-BR">
                <a:solidFill>
                  <a:srgbClr val="000000"/>
                </a:solidFill>
              </a:rPr>
              <a:pPr>
                <a:defRPr/>
              </a:pPr>
              <a:t>15/06/2016</a:t>
            </a:fld>
            <a:endParaRPr lang="pt-B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CD157C2-CCF6-4C57-BBD9-9231F8D71E20}"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3715962338"/>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Rectangle 4"/>
          <p:cNvSpPr>
            <a:spLocks noGrp="1" noChangeArrowheads="1"/>
          </p:cNvSpPr>
          <p:nvPr>
            <p:ph type="dt" sz="half" idx="10"/>
          </p:nvPr>
        </p:nvSpPr>
        <p:spPr>
          <a:ln/>
        </p:spPr>
        <p:txBody>
          <a:bodyPr/>
          <a:lstStyle>
            <a:lvl1pPr>
              <a:defRPr/>
            </a:lvl1pPr>
          </a:lstStyle>
          <a:p>
            <a:pPr>
              <a:defRPr/>
            </a:pPr>
            <a:fld id="{7D458FE9-529D-458B-A5FA-1C0DFA2550BB}" type="datetimeFigureOut">
              <a:rPr lang="pt-BR">
                <a:solidFill>
                  <a:srgbClr val="000000"/>
                </a:solidFill>
              </a:rPr>
              <a:pPr>
                <a:defRPr/>
              </a:pPr>
              <a:t>15/06/2016</a:t>
            </a:fld>
            <a:endParaRPr lang="pt-BR"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C7D457F-687B-4465-886F-43BC956B3706}"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3936942208"/>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Rectangle 4"/>
          <p:cNvSpPr>
            <a:spLocks noGrp="1" noChangeArrowheads="1"/>
          </p:cNvSpPr>
          <p:nvPr>
            <p:ph type="dt" sz="half" idx="10"/>
          </p:nvPr>
        </p:nvSpPr>
        <p:spPr>
          <a:ln/>
        </p:spPr>
        <p:txBody>
          <a:bodyPr/>
          <a:lstStyle>
            <a:lvl1pPr>
              <a:defRPr/>
            </a:lvl1pPr>
          </a:lstStyle>
          <a:p>
            <a:pPr>
              <a:defRPr/>
            </a:pPr>
            <a:fld id="{F767F634-80CC-489A-B942-735B0118CE03}" type="datetimeFigureOut">
              <a:rPr lang="pt-BR">
                <a:solidFill>
                  <a:srgbClr val="000000"/>
                </a:solidFill>
              </a:rPr>
              <a:pPr>
                <a:defRPr/>
              </a:pPr>
              <a:t>15/06/2016</a:t>
            </a:fld>
            <a:endParaRPr lang="pt-BR"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13C40D1-35F4-49C8-9713-885901E4D759}"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83573151"/>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abeçalho da Seção">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5082955"/>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5238138"/>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DFE7DDF1-BCC8-44CF-9F5F-C38CEA5118E2}" type="datetimeFigureOut">
              <a:rPr lang="pt-BR">
                <a:solidFill>
                  <a:srgbClr val="000000"/>
                </a:solidFill>
              </a:rPr>
              <a:pPr>
                <a:defRPr/>
              </a:pPr>
              <a:t>15/06/2016</a:t>
            </a:fld>
            <a:endParaRPr lang="pt-B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D769BE6-F20F-4780-A34E-455DA3B1D4AE}"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1802387835"/>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dirty="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FA5F837E-F75B-41E8-999B-E5E456B9F66E}" type="datetimeFigureOut">
              <a:rPr lang="pt-BR">
                <a:solidFill>
                  <a:srgbClr val="000000"/>
                </a:solidFill>
              </a:rPr>
              <a:pPr>
                <a:defRPr/>
              </a:pPr>
              <a:t>15/06/2016</a:t>
            </a:fld>
            <a:endParaRPr lang="pt-B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E978785-62B8-465A-B0F7-C435797F3D25}"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3439122706"/>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4"/>
          <p:cNvSpPr>
            <a:spLocks noGrp="1" noChangeArrowheads="1"/>
          </p:cNvSpPr>
          <p:nvPr>
            <p:ph type="dt" sz="half" idx="10"/>
          </p:nvPr>
        </p:nvSpPr>
        <p:spPr>
          <a:ln/>
        </p:spPr>
        <p:txBody>
          <a:bodyPr/>
          <a:lstStyle>
            <a:lvl1pPr>
              <a:defRPr/>
            </a:lvl1pPr>
          </a:lstStyle>
          <a:p>
            <a:pPr>
              <a:defRPr/>
            </a:pPr>
            <a:fld id="{B4FC4D4D-BC16-4E78-BB75-52AFAF05A38F}" type="datetimeFigureOut">
              <a:rPr lang="pt-BR">
                <a:solidFill>
                  <a:srgbClr val="000000"/>
                </a:solidFill>
              </a:rPr>
              <a:pPr>
                <a:defRPr/>
              </a:pPr>
              <a:t>15/06/2016</a:t>
            </a:fld>
            <a:endParaRPr lang="pt-B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5012371-B391-49CC-BAC5-F691E5BB4082}"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2958234460"/>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4"/>
          <p:cNvSpPr>
            <a:spLocks noGrp="1" noChangeArrowheads="1"/>
          </p:cNvSpPr>
          <p:nvPr>
            <p:ph type="dt" sz="half" idx="10"/>
          </p:nvPr>
        </p:nvSpPr>
        <p:spPr>
          <a:ln/>
        </p:spPr>
        <p:txBody>
          <a:bodyPr/>
          <a:lstStyle>
            <a:lvl1pPr>
              <a:defRPr/>
            </a:lvl1pPr>
          </a:lstStyle>
          <a:p>
            <a:pPr>
              <a:defRPr/>
            </a:pPr>
            <a:fld id="{54323117-68C0-4214-B73C-A253B45EED11}" type="datetimeFigureOut">
              <a:rPr lang="pt-BR">
                <a:solidFill>
                  <a:srgbClr val="000000"/>
                </a:solidFill>
              </a:rPr>
              <a:pPr>
                <a:defRPr/>
              </a:pPr>
              <a:t>15/06/2016</a:t>
            </a:fld>
            <a:endParaRPr lang="pt-B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t-B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2F4DC7-28B9-46CC-8D63-ACD827B12E82}"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643268302"/>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bl">
  <p:cSld name="Título e tabela">
    <p:spTree>
      <p:nvGrpSpPr>
        <p:cNvPr id="1" name=""/>
        <p:cNvGrpSpPr/>
        <p:nvPr/>
      </p:nvGrpSpPr>
      <p:grpSpPr>
        <a:xfrm>
          <a:off x="0" y="0"/>
          <a:ext cx="0" cy="0"/>
          <a:chOff x="0" y="0"/>
          <a:chExt cx="0" cy="0"/>
        </a:xfrm>
      </p:grpSpPr>
      <p:sp>
        <p:nvSpPr>
          <p:cNvPr id="2" name="Título 1"/>
          <p:cNvSpPr>
            <a:spLocks noGrp="1"/>
          </p:cNvSpPr>
          <p:nvPr>
            <p:ph type="title"/>
          </p:nvPr>
        </p:nvSpPr>
        <p:spPr>
          <a:xfrm>
            <a:off x="1370013" y="301625"/>
            <a:ext cx="7313612" cy="1143000"/>
          </a:xfrm>
          <a:prstGeom prst="rect">
            <a:avLst/>
          </a:prstGeom>
        </p:spPr>
        <p:txBody>
          <a:bodyPr/>
          <a:lstStyle/>
          <a:p>
            <a:r>
              <a:rPr lang="pt-BR" smtClean="0"/>
              <a:t>Clique para editar o título mestre</a:t>
            </a:r>
            <a:endParaRPr lang="pt-BR"/>
          </a:p>
        </p:txBody>
      </p:sp>
      <p:sp>
        <p:nvSpPr>
          <p:cNvPr id="3" name="Espaço Reservado para Tabela 2"/>
          <p:cNvSpPr>
            <a:spLocks noGrp="1"/>
          </p:cNvSpPr>
          <p:nvPr>
            <p:ph type="tbl" idx="1"/>
          </p:nvPr>
        </p:nvSpPr>
        <p:spPr>
          <a:xfrm>
            <a:off x="1370013" y="1827213"/>
            <a:ext cx="7313612" cy="4114800"/>
          </a:xfrm>
          <a:prstGeom prst="rect">
            <a:avLst/>
          </a:prstGeom>
        </p:spPr>
        <p:txBody>
          <a:bodyPr/>
          <a:lstStyle/>
          <a:p>
            <a:pPr lvl="0"/>
            <a:endParaRPr lang="pt-BR" noProof="0" dirty="0"/>
          </a:p>
        </p:txBody>
      </p:sp>
      <p:sp>
        <p:nvSpPr>
          <p:cNvPr id="4" name="Espaço Reservado para Data 3"/>
          <p:cNvSpPr>
            <a:spLocks noGrp="1"/>
          </p:cNvSpPr>
          <p:nvPr>
            <p:ph type="dt" sz="half" idx="10"/>
          </p:nvPr>
        </p:nvSpPr>
        <p:spPr>
          <a:xfrm>
            <a:off x="457200" y="6248400"/>
            <a:ext cx="2133600" cy="457200"/>
          </a:xfrm>
          <a:prstGeom prst="rect">
            <a:avLst/>
          </a:prstGeom>
        </p:spPr>
        <p:txBody>
          <a:bodyPr/>
          <a:lstStyle>
            <a:lvl1pPr>
              <a:defRPr/>
            </a:lvl1pPr>
          </a:lstStyle>
          <a:p>
            <a:pPr>
              <a:defRPr/>
            </a:pPr>
            <a:endParaRPr lang="pt-BR">
              <a:solidFill>
                <a:srgbClr val="000000"/>
              </a:solidFill>
            </a:endParaRPr>
          </a:p>
        </p:txBody>
      </p:sp>
      <p:sp>
        <p:nvSpPr>
          <p:cNvPr id="5" name="Espaço Reservado para Rodapé 4"/>
          <p:cNvSpPr>
            <a:spLocks noGrp="1"/>
          </p:cNvSpPr>
          <p:nvPr>
            <p:ph type="ftr" sz="quarter" idx="11"/>
          </p:nvPr>
        </p:nvSpPr>
        <p:spPr>
          <a:xfrm>
            <a:off x="3124200" y="6248400"/>
            <a:ext cx="2895600" cy="457200"/>
          </a:xfrm>
          <a:prstGeom prst="rect">
            <a:avLst/>
          </a:prstGeom>
        </p:spPr>
        <p:txBody>
          <a:bodyPr/>
          <a:lstStyle>
            <a:lvl1pPr>
              <a:defRPr/>
            </a:lvl1pPr>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a:xfrm>
            <a:off x="6553200" y="6248400"/>
            <a:ext cx="2133600" cy="457200"/>
          </a:xfrm>
          <a:prstGeom prst="rect">
            <a:avLst/>
          </a:prstGeom>
        </p:spPr>
        <p:txBody>
          <a:bodyPr/>
          <a:lstStyle>
            <a:lvl1pPr>
              <a:defRPr/>
            </a:lvl1pPr>
          </a:lstStyle>
          <a:p>
            <a:pPr>
              <a:defRPr/>
            </a:pPr>
            <a:fld id="{ECD048FE-5B18-4996-ACED-EB23A8D28093}" type="slidenum">
              <a:rPr lang="pt-BR">
                <a:solidFill>
                  <a:srgbClr val="000000"/>
                </a:solidFill>
              </a:rPr>
              <a:pPr>
                <a:defRPr/>
              </a:pPr>
              <a:t>‹nº›</a:t>
            </a:fld>
            <a:endParaRPr lang="pt-BR" dirty="0">
              <a:solidFill>
                <a:srgbClr val="000000"/>
              </a:solidFill>
            </a:endParaRPr>
          </a:p>
        </p:txBody>
      </p:sp>
    </p:spTree>
    <p:extLst>
      <p:ext uri="{BB962C8B-B14F-4D97-AF65-F5344CB8AC3E}">
        <p14:creationId xmlns:p14="http://schemas.microsoft.com/office/powerpoint/2010/main" val="590329887"/>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chart">
  <p:cSld name="Título e gráfico">
    <p:spTree>
      <p:nvGrpSpPr>
        <p:cNvPr id="1" name=""/>
        <p:cNvGrpSpPr/>
        <p:nvPr/>
      </p:nvGrpSpPr>
      <p:grpSpPr>
        <a:xfrm>
          <a:off x="0" y="0"/>
          <a:ext cx="0" cy="0"/>
          <a:chOff x="0" y="0"/>
          <a:chExt cx="0" cy="0"/>
        </a:xfrm>
      </p:grpSpPr>
      <p:sp>
        <p:nvSpPr>
          <p:cNvPr id="2" name="Título 1"/>
          <p:cNvSpPr>
            <a:spLocks noGrp="1"/>
          </p:cNvSpPr>
          <p:nvPr>
            <p:ph type="title"/>
          </p:nvPr>
        </p:nvSpPr>
        <p:spPr>
          <a:xfrm>
            <a:off x="1370013" y="301625"/>
            <a:ext cx="7313612" cy="1143000"/>
          </a:xfrm>
          <a:prstGeom prst="rect">
            <a:avLst/>
          </a:prstGeom>
        </p:spPr>
        <p:txBody>
          <a:bodyPr/>
          <a:lstStyle/>
          <a:p>
            <a:r>
              <a:rPr lang="pt-BR" smtClean="0"/>
              <a:t>Clique para editar o título mestre</a:t>
            </a:r>
            <a:endParaRPr lang="pt-BR"/>
          </a:p>
        </p:txBody>
      </p:sp>
      <p:sp>
        <p:nvSpPr>
          <p:cNvPr id="3" name="Espaço Reservado para Gráfico 2"/>
          <p:cNvSpPr>
            <a:spLocks noGrp="1"/>
          </p:cNvSpPr>
          <p:nvPr>
            <p:ph type="chart" idx="1"/>
          </p:nvPr>
        </p:nvSpPr>
        <p:spPr>
          <a:xfrm>
            <a:off x="1370013" y="1827213"/>
            <a:ext cx="7313612" cy="4114800"/>
          </a:xfrm>
          <a:prstGeom prst="rect">
            <a:avLst/>
          </a:prstGeom>
        </p:spPr>
        <p:txBody>
          <a:bodyPr/>
          <a:lstStyle/>
          <a:p>
            <a:pPr lvl="0"/>
            <a:endParaRPr lang="pt-BR" noProof="0" dirty="0"/>
          </a:p>
        </p:txBody>
      </p:sp>
      <p:sp>
        <p:nvSpPr>
          <p:cNvPr id="4" name="Espaço Reservado para Data 3"/>
          <p:cNvSpPr>
            <a:spLocks noGrp="1"/>
          </p:cNvSpPr>
          <p:nvPr>
            <p:ph type="dt" sz="half" idx="10"/>
          </p:nvPr>
        </p:nvSpPr>
        <p:spPr>
          <a:xfrm>
            <a:off x="457200" y="6248400"/>
            <a:ext cx="2133600" cy="457200"/>
          </a:xfrm>
          <a:prstGeom prst="rect">
            <a:avLst/>
          </a:prstGeom>
        </p:spPr>
        <p:txBody>
          <a:bodyPr/>
          <a:lstStyle>
            <a:lvl1pPr>
              <a:defRPr/>
            </a:lvl1pPr>
          </a:lstStyle>
          <a:p>
            <a:pPr>
              <a:defRPr/>
            </a:pPr>
            <a:endParaRPr lang="pt-BR">
              <a:solidFill>
                <a:srgbClr val="000000"/>
              </a:solidFill>
            </a:endParaRPr>
          </a:p>
        </p:txBody>
      </p:sp>
      <p:sp>
        <p:nvSpPr>
          <p:cNvPr id="5" name="Espaço Reservado para Rodapé 4"/>
          <p:cNvSpPr>
            <a:spLocks noGrp="1"/>
          </p:cNvSpPr>
          <p:nvPr>
            <p:ph type="ftr" sz="quarter" idx="11"/>
          </p:nvPr>
        </p:nvSpPr>
        <p:spPr>
          <a:xfrm>
            <a:off x="3124200" y="6248400"/>
            <a:ext cx="2895600" cy="457200"/>
          </a:xfrm>
          <a:prstGeom prst="rect">
            <a:avLst/>
          </a:prstGeom>
        </p:spPr>
        <p:txBody>
          <a:bodyPr/>
          <a:lstStyle>
            <a:lvl1pPr>
              <a:defRPr/>
            </a:lvl1pPr>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2A57EC7E-473F-49D0-AFB8-30D54DF10AC2}" type="slidenum">
              <a:rPr lang="pt-BR" altLang="pt-BR">
                <a:solidFill>
                  <a:srgbClr val="000000"/>
                </a:solidFill>
              </a:rPr>
              <a:pPr/>
              <a:t>‹nº›</a:t>
            </a:fld>
            <a:endParaRPr lang="pt-BR" altLang="pt-BR">
              <a:solidFill>
                <a:srgbClr val="000000"/>
              </a:solidFill>
            </a:endParaRPr>
          </a:p>
        </p:txBody>
      </p:sp>
    </p:spTree>
    <p:extLst>
      <p:ext uri="{BB962C8B-B14F-4D97-AF65-F5344CB8AC3E}">
        <p14:creationId xmlns:p14="http://schemas.microsoft.com/office/powerpoint/2010/main" val="2672275427"/>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as Partes d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8130434"/>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ção">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0335553"/>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979736358"/>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6018146"/>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údo com Legenda">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8381218"/>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m com Legenda">
    <p:spTree>
      <p:nvGrpSpPr>
        <p:cNvPr id="1" name=""/>
        <p:cNvGrpSpPr/>
        <p:nvPr/>
      </p:nvGrpSpPr>
      <p:grpSpPr>
        <a:xfrm>
          <a:off x="0" y="0"/>
          <a:ext cx="0" cy="0"/>
          <a:chOff x="0" y="0"/>
          <a:chExt cx="0" cy="0"/>
        </a:xfrm>
      </p:grpSpPr>
    </p:spTree>
    <p:extLst>
      <p:ext uri="{BB962C8B-B14F-4D97-AF65-F5344CB8AC3E}">
        <p14:creationId xmlns:p14="http://schemas.microsoft.com/office/powerpoint/2010/main" val="870827963"/>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tif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tif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image" Target="../media/image1.tiff"/><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8520" y="0"/>
            <a:ext cx="9361040" cy="6858000"/>
          </a:xfrm>
          <a:prstGeom prst="rect">
            <a:avLst/>
          </a:prstGeom>
        </p:spPr>
      </p:pic>
    </p:spTree>
    <p:extLst>
      <p:ext uri="{BB962C8B-B14F-4D97-AF65-F5344CB8AC3E}">
        <p14:creationId xmlns:p14="http://schemas.microsoft.com/office/powerpoint/2010/main" val="1810625051"/>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97" r:id="rId12"/>
  </p:sldLayoutIdLst>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Imagem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8520" y="0"/>
            <a:ext cx="9361040" cy="6858000"/>
          </a:xfrm>
          <a:prstGeom prst="rect">
            <a:avLst/>
          </a:prstGeom>
        </p:spPr>
      </p:pic>
    </p:spTree>
    <p:extLst>
      <p:ext uri="{BB962C8B-B14F-4D97-AF65-F5344CB8AC3E}">
        <p14:creationId xmlns:p14="http://schemas.microsoft.com/office/powerpoint/2010/main" val="332953511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798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lgn="l">
              <a:defRPr/>
            </a:pPr>
            <a:fld id="{790AEB5D-DA7C-4FCC-AF15-358C07E6B167}" type="datetimeFigureOut">
              <a:rPr lang="pt-BR">
                <a:solidFill>
                  <a:srgbClr val="000000"/>
                </a:solidFill>
              </a:rPr>
              <a:pPr algn="l">
                <a:defRPr/>
              </a:pPr>
              <a:t>15/06/2016</a:t>
            </a:fld>
            <a:endParaRPr lang="pt-BR" dirty="0">
              <a:solidFill>
                <a:srgbClr val="000000"/>
              </a:solidFill>
            </a:endParaRPr>
          </a:p>
        </p:txBody>
      </p:sp>
      <p:sp>
        <p:nvSpPr>
          <p:cNvPr id="798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pt-BR" dirty="0">
              <a:solidFill>
                <a:srgbClr val="000000"/>
              </a:solidFill>
            </a:endParaRPr>
          </a:p>
        </p:txBody>
      </p:sp>
      <p:sp>
        <p:nvSpPr>
          <p:cNvPr id="798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A28375A-BA4E-4E31-A4FF-E64BDFD7D832}" type="slidenum">
              <a:rPr lang="pt-BR">
                <a:solidFill>
                  <a:srgbClr val="000000"/>
                </a:solidFill>
              </a:rPr>
              <a:pPr>
                <a:defRPr/>
              </a:pPr>
              <a:t>‹nº›</a:t>
            </a:fld>
            <a:endParaRPr lang="pt-BR" dirty="0">
              <a:solidFill>
                <a:srgbClr val="000000"/>
              </a:solidFill>
            </a:endParaRPr>
          </a:p>
        </p:txBody>
      </p:sp>
      <p:pic>
        <p:nvPicPr>
          <p:cNvPr id="2" name="Imagem 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8520" y="0"/>
            <a:ext cx="9361040" cy="6858000"/>
          </a:xfrm>
          <a:prstGeom prst="rect">
            <a:avLst/>
          </a:prstGeom>
        </p:spPr>
      </p:pic>
    </p:spTree>
    <p:extLst>
      <p:ext uri="{BB962C8B-B14F-4D97-AF65-F5344CB8AC3E}">
        <p14:creationId xmlns:p14="http://schemas.microsoft.com/office/powerpoint/2010/main" val="3435860284"/>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Lst>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hyperlink" Target="mailto:sps.cgnal@previdencia.gov.br" TargetMode="External"/><Relationship Id="rId2" Type="http://schemas.openxmlformats.org/officeDocument/2006/relationships/hyperlink" Target="http://www.previdencia.gov.br/"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5" name="Text Box 7"/>
          <p:cNvSpPr txBox="1">
            <a:spLocks noChangeArrowheads="1"/>
          </p:cNvSpPr>
          <p:nvPr/>
        </p:nvSpPr>
        <p:spPr bwMode="auto">
          <a:xfrm>
            <a:off x="0" y="620688"/>
            <a:ext cx="9144000" cy="606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endParaRPr lang="pt-BR" sz="1400" dirty="0" smtClean="0">
              <a:solidFill>
                <a:srgbClr val="000000"/>
              </a:solidFill>
              <a:latin typeface="Times New Roman"/>
            </a:endParaRPr>
          </a:p>
          <a:p>
            <a:pPr algn="just"/>
            <a:endParaRPr lang="pt-BR" sz="1400" dirty="0" smtClean="0">
              <a:solidFill>
                <a:srgbClr val="000000"/>
              </a:solidFill>
              <a:latin typeface="Times New Roman"/>
            </a:endParaRPr>
          </a:p>
          <a:p>
            <a:pPr algn="just"/>
            <a:endParaRPr lang="pt-BR" sz="1400" dirty="0" smtClean="0">
              <a:solidFill>
                <a:srgbClr val="000000"/>
              </a:solidFill>
              <a:latin typeface="Times New Roman"/>
            </a:endParaRPr>
          </a:p>
          <a:p>
            <a:pPr algn="just"/>
            <a:endParaRPr lang="pt-BR" sz="1400" dirty="0">
              <a:solidFill>
                <a:srgbClr val="000000"/>
              </a:solidFill>
              <a:latin typeface="Times New Roman"/>
            </a:endParaRPr>
          </a:p>
          <a:p>
            <a:pPr algn="just"/>
            <a:endParaRPr lang="pt-BR" sz="1400" dirty="0" smtClean="0">
              <a:solidFill>
                <a:srgbClr val="000000"/>
              </a:solidFill>
              <a:latin typeface="Times New Roman"/>
            </a:endParaRPr>
          </a:p>
          <a:p>
            <a:pPr algn="just"/>
            <a:endParaRPr lang="pt-BR" sz="1400" dirty="0">
              <a:solidFill>
                <a:srgbClr val="000000"/>
              </a:solidFill>
              <a:latin typeface="Times New Roman"/>
            </a:endParaRPr>
          </a:p>
          <a:p>
            <a:pPr algn="just"/>
            <a:endParaRPr lang="pt-BR" sz="1400" dirty="0" smtClean="0">
              <a:solidFill>
                <a:srgbClr val="000000"/>
              </a:solidFill>
              <a:latin typeface="Times New Roman"/>
            </a:endParaRPr>
          </a:p>
          <a:p>
            <a:pPr algn="just"/>
            <a:endParaRPr lang="pt-BR" sz="1400" dirty="0" smtClean="0">
              <a:solidFill>
                <a:srgbClr val="000000"/>
              </a:solidFill>
              <a:latin typeface="Times New Roman"/>
            </a:endParaRPr>
          </a:p>
          <a:p>
            <a:r>
              <a:rPr lang="pt-BR" sz="3200" b="1" dirty="0" smtClean="0">
                <a:solidFill>
                  <a:srgbClr val="003399"/>
                </a:solidFill>
                <a:latin typeface="Calibri" panose="020F0502020204030204" pitchFamily="34" charset="0"/>
              </a:rPr>
              <a:t>Competência Legislativa para Aposentadoria Especial no Serviço Público e Aposentadoria Especial do Servidor com Deficiência</a:t>
            </a:r>
          </a:p>
          <a:p>
            <a:endParaRPr lang="pt-BR" b="1" dirty="0" smtClean="0"/>
          </a:p>
          <a:p>
            <a:pPr algn="just" eaLnBrk="0" hangingPunct="0">
              <a:spcBef>
                <a:spcPts val="0"/>
              </a:spcBef>
              <a:defRPr/>
            </a:pPr>
            <a:endParaRPr lang="pt-BR" sz="1400" b="1" i="1" dirty="0" smtClean="0">
              <a:solidFill>
                <a:srgbClr val="000000"/>
              </a:solidFill>
              <a:effectLst>
                <a:outerShdw blurRad="38100" dist="38100" dir="2700000" algn="tl">
                  <a:srgbClr val="C0C0C0"/>
                </a:outerShdw>
              </a:effectLst>
              <a:latin typeface="Times New Roman"/>
            </a:endParaRPr>
          </a:p>
          <a:p>
            <a:pPr algn="just" eaLnBrk="0" hangingPunct="0">
              <a:spcBef>
                <a:spcPts val="0"/>
              </a:spcBef>
              <a:defRPr/>
            </a:pPr>
            <a:endParaRPr lang="pt-BR" sz="1400" b="1" i="1" dirty="0" smtClean="0">
              <a:solidFill>
                <a:srgbClr val="000000"/>
              </a:solidFill>
              <a:effectLst>
                <a:outerShdw blurRad="38100" dist="38100" dir="2700000" algn="tl">
                  <a:srgbClr val="C0C0C0"/>
                </a:outerShdw>
              </a:effectLst>
              <a:latin typeface="Times New Roman"/>
            </a:endParaRPr>
          </a:p>
          <a:p>
            <a:pPr algn="just" eaLnBrk="0" hangingPunct="0">
              <a:spcBef>
                <a:spcPts val="0"/>
              </a:spcBef>
              <a:defRPr/>
            </a:pPr>
            <a:endParaRPr lang="pt-BR" sz="1400" b="1" i="1" dirty="0" smtClean="0">
              <a:solidFill>
                <a:srgbClr val="000000"/>
              </a:solidFill>
              <a:effectLst>
                <a:outerShdw blurRad="38100" dist="38100" dir="2700000" algn="tl">
                  <a:srgbClr val="C0C0C0"/>
                </a:outerShdw>
              </a:effectLst>
              <a:latin typeface="Times New Roman"/>
            </a:endParaRPr>
          </a:p>
          <a:p>
            <a:pPr algn="just" eaLnBrk="0" hangingPunct="0">
              <a:spcBef>
                <a:spcPts val="0"/>
              </a:spcBef>
              <a:defRPr/>
            </a:pPr>
            <a:endParaRPr lang="pt-BR" sz="1400" b="1" i="1" dirty="0" smtClean="0">
              <a:solidFill>
                <a:srgbClr val="000000"/>
              </a:solidFill>
              <a:effectLst>
                <a:outerShdw blurRad="38100" dist="38100" dir="2700000" algn="tl">
                  <a:srgbClr val="C0C0C0"/>
                </a:outerShdw>
              </a:effectLst>
              <a:latin typeface="Times New Roman"/>
            </a:endParaRPr>
          </a:p>
          <a:p>
            <a:pPr algn="just" eaLnBrk="0" hangingPunct="0">
              <a:spcBef>
                <a:spcPts val="0"/>
              </a:spcBef>
              <a:defRPr/>
            </a:pPr>
            <a:endParaRPr lang="pt-BR" sz="1400" b="1" i="1" dirty="0" smtClean="0">
              <a:solidFill>
                <a:srgbClr val="000000"/>
              </a:solidFill>
              <a:effectLst>
                <a:outerShdw blurRad="38100" dist="38100" dir="2700000" algn="tl">
                  <a:srgbClr val="C0C0C0"/>
                </a:outerShdw>
              </a:effectLst>
              <a:latin typeface="Times New Roman"/>
            </a:endParaRPr>
          </a:p>
          <a:p>
            <a:pPr algn="l" eaLnBrk="0" hangingPunct="0">
              <a:spcBef>
                <a:spcPts val="0"/>
              </a:spcBef>
              <a:defRPr/>
            </a:pPr>
            <a:endParaRPr lang="pt-BR" sz="1800" b="1" i="1" dirty="0" smtClean="0">
              <a:solidFill>
                <a:srgbClr val="000000"/>
              </a:solidFill>
              <a:effectLst>
                <a:outerShdw blurRad="38100" dist="38100" dir="2700000" algn="tl">
                  <a:srgbClr val="C0C0C0"/>
                </a:outerShdw>
              </a:effectLst>
              <a:latin typeface="Times New Roman"/>
            </a:endParaRPr>
          </a:p>
          <a:p>
            <a:pPr algn="l" eaLnBrk="0" hangingPunct="0">
              <a:spcBef>
                <a:spcPts val="0"/>
              </a:spcBef>
              <a:defRPr/>
            </a:pPr>
            <a:endParaRPr lang="pt-BR" sz="1800" b="1" i="1" dirty="0">
              <a:solidFill>
                <a:srgbClr val="000000"/>
              </a:solidFill>
              <a:effectLst>
                <a:outerShdw blurRad="38100" dist="38100" dir="2700000" algn="tl">
                  <a:srgbClr val="C0C0C0"/>
                </a:outerShdw>
              </a:effectLst>
              <a:latin typeface="Times New Roman"/>
            </a:endParaRPr>
          </a:p>
          <a:p>
            <a:pPr algn="l" eaLnBrk="0" hangingPunct="0">
              <a:spcBef>
                <a:spcPts val="0"/>
              </a:spcBef>
              <a:defRPr/>
            </a:pPr>
            <a:endParaRPr lang="pt-BR" sz="1800" b="1" i="1" dirty="0" smtClean="0">
              <a:solidFill>
                <a:srgbClr val="000000"/>
              </a:solidFill>
              <a:effectLst>
                <a:outerShdw blurRad="38100" dist="38100" dir="2700000" algn="tl">
                  <a:srgbClr val="C0C0C0"/>
                </a:outerShdw>
              </a:effectLst>
              <a:latin typeface="Times New Roman"/>
            </a:endParaRPr>
          </a:p>
          <a:p>
            <a:pPr algn="l" eaLnBrk="0" hangingPunct="0">
              <a:spcBef>
                <a:spcPts val="0"/>
              </a:spcBef>
              <a:defRPr/>
            </a:pPr>
            <a:endParaRPr lang="pt-BR" sz="1800" b="1" i="1" dirty="0" smtClean="0">
              <a:solidFill>
                <a:srgbClr val="000000"/>
              </a:solidFill>
              <a:effectLst>
                <a:outerShdw blurRad="38100" dist="38100" dir="2700000" algn="tl">
                  <a:srgbClr val="C0C0C0"/>
                </a:outerShdw>
              </a:effectLst>
              <a:latin typeface="Times New Roman"/>
            </a:endParaRPr>
          </a:p>
          <a:p>
            <a:pPr algn="l" eaLnBrk="0" hangingPunct="0">
              <a:spcBef>
                <a:spcPts val="0"/>
              </a:spcBef>
              <a:defRPr/>
            </a:pPr>
            <a:r>
              <a:rPr lang="pt-BR" sz="1800" b="1" i="1" dirty="0" smtClean="0">
                <a:solidFill>
                  <a:srgbClr val="000000"/>
                </a:solidFill>
                <a:effectLst>
                  <a:outerShdw blurRad="38100" dist="38100" dir="2700000" algn="tl">
                    <a:srgbClr val="C0C0C0"/>
                  </a:outerShdw>
                </a:effectLst>
                <a:latin typeface="Calibri" panose="020F0502020204030204" pitchFamily="34" charset="0"/>
              </a:rPr>
              <a:t>Foz do Iguaçu/PR – 15 de junho de 2016</a:t>
            </a:r>
            <a:endParaRPr lang="pt-BR" sz="1800" b="1" i="1" dirty="0">
              <a:solidFill>
                <a:srgbClr val="000000"/>
              </a:solidFill>
              <a:effectLst>
                <a:outerShdw blurRad="38100" dist="38100" dir="2700000" algn="tl">
                  <a:srgbClr val="C0C0C0"/>
                </a:outerShdw>
              </a:effectLst>
              <a:latin typeface="Calibri" panose="020F0502020204030204" pitchFamily="34" charset="0"/>
            </a:endParaRPr>
          </a:p>
        </p:txBody>
      </p:sp>
      <p:sp>
        <p:nvSpPr>
          <p:cNvPr id="4098" name="Text Box 2"/>
          <p:cNvSpPr txBox="1">
            <a:spLocks noChangeArrowheads="1"/>
          </p:cNvSpPr>
          <p:nvPr/>
        </p:nvSpPr>
        <p:spPr bwMode="auto">
          <a:xfrm>
            <a:off x="1447800" y="4530725"/>
            <a:ext cx="632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algn="ctr" eaLnBrk="0" fontAlgn="base" hangingPunct="0">
              <a:spcBef>
                <a:spcPct val="0"/>
              </a:spcBef>
              <a:spcAft>
                <a:spcPct val="0"/>
              </a:spcAft>
              <a:defRPr sz="2000">
                <a:solidFill>
                  <a:schemeClr val="tx1"/>
                </a:solidFill>
                <a:latin typeface="Times New Roman" pitchFamily="18" charset="0"/>
              </a:defRPr>
            </a:lvl6pPr>
            <a:lvl7pPr marL="2971800" indent="-228600" algn="ctr" eaLnBrk="0" fontAlgn="base" hangingPunct="0">
              <a:spcBef>
                <a:spcPct val="0"/>
              </a:spcBef>
              <a:spcAft>
                <a:spcPct val="0"/>
              </a:spcAft>
              <a:defRPr sz="2000">
                <a:solidFill>
                  <a:schemeClr val="tx1"/>
                </a:solidFill>
                <a:latin typeface="Times New Roman" pitchFamily="18" charset="0"/>
              </a:defRPr>
            </a:lvl7pPr>
            <a:lvl8pPr marL="3429000" indent="-228600" algn="ctr" eaLnBrk="0" fontAlgn="base" hangingPunct="0">
              <a:spcBef>
                <a:spcPct val="0"/>
              </a:spcBef>
              <a:spcAft>
                <a:spcPct val="0"/>
              </a:spcAft>
              <a:defRPr sz="2000">
                <a:solidFill>
                  <a:schemeClr val="tx1"/>
                </a:solidFill>
                <a:latin typeface="Times New Roman" pitchFamily="18" charset="0"/>
              </a:defRPr>
            </a:lvl8pPr>
            <a:lvl9pPr marL="3886200" indent="-228600" algn="ctr" eaLnBrk="0" fontAlgn="base" hangingPunct="0">
              <a:spcBef>
                <a:spcPct val="0"/>
              </a:spcBef>
              <a:spcAft>
                <a:spcPct val="0"/>
              </a:spcAft>
              <a:defRPr sz="2000">
                <a:solidFill>
                  <a:schemeClr val="tx1"/>
                </a:solidFill>
                <a:latin typeface="Times New Roman" pitchFamily="18" charset="0"/>
              </a:defRPr>
            </a:lvl9pPr>
          </a:lstStyle>
          <a:p>
            <a:pPr algn="r">
              <a:spcBef>
                <a:spcPct val="50000"/>
              </a:spcBef>
            </a:pPr>
            <a:endParaRPr lang="en-US" b="1" i="1" dirty="0">
              <a:solidFill>
                <a:srgbClr val="000000"/>
              </a:solidFill>
              <a:latin typeface="Arial" charset="0"/>
            </a:endParaRPr>
          </a:p>
        </p:txBody>
      </p:sp>
      <p:sp>
        <p:nvSpPr>
          <p:cNvPr id="4" name="Rectangle 6"/>
          <p:cNvSpPr>
            <a:spLocks noChangeArrowheads="1"/>
          </p:cNvSpPr>
          <p:nvPr/>
        </p:nvSpPr>
        <p:spPr bwMode="auto">
          <a:xfrm>
            <a:off x="0" y="829305"/>
            <a:ext cx="9144000" cy="1015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defRPr/>
            </a:pPr>
            <a:endParaRPr lang="pt-BR" sz="600" b="1" dirty="0">
              <a:solidFill>
                <a:srgbClr val="000000"/>
              </a:solidFill>
              <a:effectLst>
                <a:outerShdw blurRad="38100" dist="38100" dir="2700000" algn="tl">
                  <a:srgbClr val="C0C0C0"/>
                </a:outerShdw>
              </a:effectLst>
              <a:latin typeface="Arial" charset="0"/>
            </a:endParaRPr>
          </a:p>
          <a:p>
            <a:pPr eaLnBrk="0" hangingPunct="0">
              <a:defRPr/>
            </a:pPr>
            <a:r>
              <a:rPr lang="pt-BR" sz="1800" b="1" dirty="0" smtClean="0">
                <a:solidFill>
                  <a:srgbClr val="000000"/>
                </a:solidFill>
                <a:latin typeface="Calibri" panose="020F0502020204030204" pitchFamily="34" charset="0"/>
              </a:rPr>
              <a:t>Ministério da Fazenda</a:t>
            </a:r>
            <a:endParaRPr lang="pt-BR" sz="1800" b="1" dirty="0">
              <a:solidFill>
                <a:srgbClr val="000000"/>
              </a:solidFill>
              <a:latin typeface="Calibri" panose="020F0502020204030204" pitchFamily="34" charset="0"/>
            </a:endParaRPr>
          </a:p>
          <a:p>
            <a:pPr eaLnBrk="0" hangingPunct="0">
              <a:defRPr/>
            </a:pPr>
            <a:r>
              <a:rPr lang="pt-BR" sz="1800" b="1" dirty="0" smtClean="0">
                <a:solidFill>
                  <a:srgbClr val="000000"/>
                </a:solidFill>
                <a:latin typeface="Calibri" panose="020F0502020204030204" pitchFamily="34" charset="0"/>
              </a:rPr>
              <a:t>Secretaria </a:t>
            </a:r>
            <a:r>
              <a:rPr lang="pt-BR" sz="1800" b="1" dirty="0">
                <a:solidFill>
                  <a:srgbClr val="000000"/>
                </a:solidFill>
                <a:latin typeface="Calibri" panose="020F0502020204030204" pitchFamily="34" charset="0"/>
              </a:rPr>
              <a:t>de Políticas de Previdência </a:t>
            </a:r>
            <a:r>
              <a:rPr lang="pt-BR" sz="1800" b="1" dirty="0" smtClean="0">
                <a:solidFill>
                  <a:srgbClr val="000000"/>
                </a:solidFill>
                <a:latin typeface="Calibri" panose="020F0502020204030204" pitchFamily="34" charset="0"/>
              </a:rPr>
              <a:t>Social</a:t>
            </a:r>
          </a:p>
          <a:p>
            <a:pPr eaLnBrk="0" hangingPunct="0">
              <a:defRPr/>
            </a:pPr>
            <a:r>
              <a:rPr lang="pt-BR" sz="1800" b="1" dirty="0" smtClean="0">
                <a:solidFill>
                  <a:srgbClr val="000000"/>
                </a:solidFill>
                <a:latin typeface="Calibri" panose="020F0502020204030204" pitchFamily="34" charset="0"/>
              </a:rPr>
              <a:t>Departamento dos Regimes de Previdência no Serviço Público</a:t>
            </a:r>
            <a:endParaRPr lang="pt-BR" sz="1800" b="1" dirty="0">
              <a:solidFill>
                <a:srgbClr val="000000"/>
              </a:solidFill>
              <a:latin typeface="Calibri" panose="020F0502020204030204" pitchFamily="34" charset="0"/>
            </a:endParaRPr>
          </a:p>
        </p:txBody>
      </p:sp>
      <p:pic>
        <p:nvPicPr>
          <p:cNvPr id="3" name="Picture 2" descr="http://dm.inf.br/abipem/2016/50cn15a17JunFozdoIguacuPR/images/img_destaque_19.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35008" y="3963588"/>
            <a:ext cx="4019239" cy="27202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5365866"/>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96951" y="1576725"/>
            <a:ext cx="8667537" cy="5037276"/>
          </a:xfrm>
          <a:prstGeom prst="rect">
            <a:avLst/>
          </a:prstGeom>
        </p:spPr>
        <p:txBody>
          <a:bodyPr wrap="square">
            <a:spAutoFit/>
          </a:bodyPr>
          <a:lstStyle/>
          <a:p>
            <a:pPr algn="just">
              <a:spcAft>
                <a:spcPts val="400"/>
              </a:spcAft>
            </a:pPr>
            <a:r>
              <a:rPr lang="pt-BR" sz="2200" b="1" u="sng" dirty="0">
                <a:latin typeface="Times New Roman"/>
              </a:rPr>
              <a:t>Aposentadoria especial do servidor que exerce atividade de </a:t>
            </a:r>
            <a:r>
              <a:rPr lang="pt-BR" sz="2200" b="1" u="sng" dirty="0" smtClean="0">
                <a:latin typeface="Times New Roman"/>
              </a:rPr>
              <a:t>risco</a:t>
            </a:r>
            <a:r>
              <a:rPr lang="pt-BR" sz="2200" b="1" dirty="0" smtClean="0">
                <a:latin typeface="Times New Roman"/>
              </a:rPr>
              <a:t>:</a:t>
            </a:r>
          </a:p>
          <a:p>
            <a:pPr algn="just">
              <a:spcAft>
                <a:spcPts val="400"/>
              </a:spcAft>
            </a:pPr>
            <a:endParaRPr lang="pt-BR" sz="2200" dirty="0" smtClean="0"/>
          </a:p>
          <a:p>
            <a:pPr algn="just">
              <a:spcAft>
                <a:spcPts val="400"/>
              </a:spcAft>
            </a:pPr>
            <a:r>
              <a:rPr lang="pt-BR" sz="2200" dirty="0" smtClean="0"/>
              <a:t>Câmara </a:t>
            </a:r>
            <a:r>
              <a:rPr lang="pt-BR" sz="2200" dirty="0"/>
              <a:t>dos Deputados (CTASP): PLP nº 330/2006, ao qual foi apensado o PLP nº 554/2010, de autoria do Poder </a:t>
            </a:r>
            <a:r>
              <a:rPr lang="pt-BR" sz="2200" dirty="0" smtClean="0"/>
              <a:t>Executivo</a:t>
            </a:r>
            <a:r>
              <a:rPr lang="pt-BR" sz="2200" dirty="0" smtClean="0">
                <a:latin typeface="Times New Roman"/>
              </a:rPr>
              <a:t>.</a:t>
            </a:r>
          </a:p>
          <a:p>
            <a:pPr algn="just">
              <a:spcAft>
                <a:spcPts val="400"/>
              </a:spcAft>
            </a:pPr>
            <a:r>
              <a:rPr lang="pt-BR" sz="2200" b="1" u="sng" dirty="0" smtClean="0">
                <a:latin typeface="Times New Roman"/>
              </a:rPr>
              <a:t>Problema</a:t>
            </a:r>
            <a:r>
              <a:rPr lang="pt-BR" sz="2200" b="1" dirty="0">
                <a:latin typeface="Times New Roman"/>
              </a:rPr>
              <a:t>: Extensão a inúmeras categorias, além de policiais e sistema prisional.</a:t>
            </a:r>
          </a:p>
          <a:p>
            <a:pPr algn="just">
              <a:defRPr/>
            </a:pPr>
            <a:endParaRPr lang="pt-BR" sz="2200" u="sng" dirty="0" smtClean="0"/>
          </a:p>
          <a:p>
            <a:pPr algn="just">
              <a:defRPr/>
            </a:pPr>
            <a:r>
              <a:rPr lang="pt-BR" sz="2200" dirty="0"/>
              <a:t>Em 08/09/2015 foi apresentado Parecer pelo </a:t>
            </a:r>
            <a:r>
              <a:rPr lang="pt-BR" sz="2200" dirty="0" smtClean="0"/>
              <a:t>antigo relator </a:t>
            </a:r>
            <a:r>
              <a:rPr lang="pt-BR" sz="2200" dirty="0" smtClean="0"/>
              <a:t>na </a:t>
            </a:r>
            <a:r>
              <a:rPr lang="pt-BR" sz="2200" dirty="0"/>
              <a:t>CTASP (Câmara) Dep. Laerte Bessa (PR-DF), pela rejeição do PLP 330/2006, dos </a:t>
            </a:r>
            <a:r>
              <a:rPr lang="pt-BR" sz="2200" dirty="0" err="1"/>
              <a:t>PLPs</a:t>
            </a:r>
            <a:r>
              <a:rPr lang="pt-BR" sz="2200" dirty="0"/>
              <a:t>. </a:t>
            </a:r>
            <a:r>
              <a:rPr lang="pt-BR" sz="2200" dirty="0" err="1"/>
              <a:t>nºs</a:t>
            </a:r>
            <a:r>
              <a:rPr lang="pt-BR" sz="2200" dirty="0"/>
              <a:t>. 554/10 e 86/15, e pela aprovação dos </a:t>
            </a:r>
            <a:r>
              <a:rPr lang="pt-BR" sz="2200" dirty="0" err="1"/>
              <a:t>PLPs</a:t>
            </a:r>
            <a:r>
              <a:rPr lang="pt-BR" sz="2200" dirty="0"/>
              <a:t>. </a:t>
            </a:r>
            <a:r>
              <a:rPr lang="pt-BR" sz="2200" dirty="0" err="1"/>
              <a:t>nºs</a:t>
            </a:r>
            <a:r>
              <a:rPr lang="pt-BR" sz="2200" dirty="0"/>
              <a:t>. 80/11, 399/14, 64/15 e 82/15, apensados, na forma do </a:t>
            </a:r>
            <a:r>
              <a:rPr lang="pt-BR" sz="2200" dirty="0" smtClean="0"/>
              <a:t>substitutivo.</a:t>
            </a:r>
          </a:p>
          <a:p>
            <a:pPr algn="just">
              <a:defRPr/>
            </a:pPr>
            <a:endParaRPr lang="pt-BR" sz="2200" dirty="0" smtClean="0">
              <a:solidFill>
                <a:srgbClr val="FF0000"/>
              </a:solidFill>
            </a:endParaRPr>
          </a:p>
          <a:p>
            <a:pPr algn="just">
              <a:defRPr/>
            </a:pPr>
            <a:endParaRPr lang="pt-BR" sz="2200" dirty="0">
              <a:solidFill>
                <a:srgbClr val="FF0000"/>
              </a:solidFill>
            </a:endParaRPr>
          </a:p>
          <a:p>
            <a:pPr algn="just">
              <a:defRPr/>
            </a:pPr>
            <a:endParaRPr lang="pt-BR" sz="2200" dirty="0" smtClean="0">
              <a:solidFill>
                <a:srgbClr val="FF0000"/>
              </a:solidFill>
            </a:endParaRPr>
          </a:p>
        </p:txBody>
      </p:sp>
      <p:sp>
        <p:nvSpPr>
          <p:cNvPr id="3" name="CaixaDeTexto 2"/>
          <p:cNvSpPr txBox="1"/>
          <p:nvPr/>
        </p:nvSpPr>
        <p:spPr>
          <a:xfrm>
            <a:off x="432501" y="980728"/>
            <a:ext cx="368703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Disciplina Legislativa</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1767263390"/>
      </p:ext>
    </p:extLst>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96951" y="1576725"/>
            <a:ext cx="8667537" cy="5191165"/>
          </a:xfrm>
          <a:prstGeom prst="rect">
            <a:avLst/>
          </a:prstGeom>
        </p:spPr>
        <p:txBody>
          <a:bodyPr wrap="square">
            <a:spAutoFit/>
          </a:bodyPr>
          <a:lstStyle/>
          <a:p>
            <a:pPr algn="just">
              <a:spcAft>
                <a:spcPts val="400"/>
              </a:spcAft>
            </a:pPr>
            <a:r>
              <a:rPr lang="pt-BR" sz="2200" u="sng" dirty="0">
                <a:latin typeface="Times New Roman"/>
              </a:rPr>
              <a:t>Aposentadoria especial do servidor que exerce atividade de </a:t>
            </a:r>
            <a:r>
              <a:rPr lang="pt-BR" sz="2200" u="sng" dirty="0" smtClean="0">
                <a:latin typeface="Times New Roman"/>
              </a:rPr>
              <a:t>risco</a:t>
            </a:r>
            <a:r>
              <a:rPr lang="pt-BR" sz="2200" dirty="0" smtClean="0">
                <a:latin typeface="Times New Roman"/>
              </a:rPr>
              <a:t>:</a:t>
            </a:r>
          </a:p>
          <a:p>
            <a:pPr algn="just">
              <a:defRPr/>
            </a:pPr>
            <a:endParaRPr lang="pt-BR" sz="2200" dirty="0" smtClean="0">
              <a:solidFill>
                <a:srgbClr val="FF0000"/>
              </a:solidFill>
            </a:endParaRPr>
          </a:p>
          <a:p>
            <a:pPr algn="just"/>
            <a:r>
              <a:rPr lang="pt-BR" sz="2400" dirty="0"/>
              <a:t>Além da atividade policial (já tratada na LC 51/1985) classifica como atividade de risco</a:t>
            </a:r>
          </a:p>
          <a:p>
            <a:pPr algn="just"/>
            <a:r>
              <a:rPr lang="pt-BR" sz="2400" dirty="0"/>
              <a:t>I - a exercida no controle prisional, carcerário ou penitenciário, e na escolta de preso;</a:t>
            </a:r>
          </a:p>
          <a:p>
            <a:pPr algn="just"/>
            <a:r>
              <a:rPr lang="pt-BR" sz="2400" dirty="0"/>
              <a:t>II - a exercida em guarda municipal; </a:t>
            </a:r>
          </a:p>
          <a:p>
            <a:pPr algn="just"/>
            <a:r>
              <a:rPr lang="pt-BR" sz="2400" dirty="0"/>
              <a:t>III - a exercida pelos servidores do Poder Judiciário e do Ministério Público que desempenham, por previsão legal na descrição das atribuições do cargo, função de segurança;</a:t>
            </a:r>
          </a:p>
          <a:p>
            <a:pPr algn="just"/>
            <a:r>
              <a:rPr lang="pt-BR" sz="2400" dirty="0"/>
              <a:t> IV – a exercida pelos servidores do Poder Judiciário que desempenham a função de execução das ordens judiciais.</a:t>
            </a:r>
          </a:p>
          <a:p>
            <a:pPr algn="just">
              <a:defRPr/>
            </a:pPr>
            <a:endParaRPr lang="pt-BR" sz="2200" dirty="0">
              <a:solidFill>
                <a:srgbClr val="FF0000"/>
              </a:solidFill>
            </a:endParaRPr>
          </a:p>
          <a:p>
            <a:pPr algn="just">
              <a:defRPr/>
            </a:pPr>
            <a:endParaRPr lang="pt-BR" sz="2200" dirty="0" smtClean="0">
              <a:solidFill>
                <a:srgbClr val="FF0000"/>
              </a:solidFill>
            </a:endParaRPr>
          </a:p>
        </p:txBody>
      </p:sp>
      <p:sp>
        <p:nvSpPr>
          <p:cNvPr id="3" name="CaixaDeTexto 2"/>
          <p:cNvSpPr txBox="1"/>
          <p:nvPr/>
        </p:nvSpPr>
        <p:spPr>
          <a:xfrm>
            <a:off x="432501" y="980728"/>
            <a:ext cx="368703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Disciplina Legislativa</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292186990"/>
      </p:ext>
    </p:extLst>
  </p:cSld>
  <p:clrMapOvr>
    <a:masterClrMapping/>
  </p:clrMapOvr>
  <p:transition spd="med">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96951" y="1576725"/>
            <a:ext cx="8667537" cy="4452501"/>
          </a:xfrm>
          <a:prstGeom prst="rect">
            <a:avLst/>
          </a:prstGeom>
        </p:spPr>
        <p:txBody>
          <a:bodyPr wrap="square">
            <a:spAutoFit/>
          </a:bodyPr>
          <a:lstStyle/>
          <a:p>
            <a:pPr algn="just">
              <a:spcAft>
                <a:spcPts val="400"/>
              </a:spcAft>
            </a:pPr>
            <a:r>
              <a:rPr lang="pt-BR" sz="2200" u="sng" dirty="0">
                <a:latin typeface="Times New Roman"/>
              </a:rPr>
              <a:t>Aposentadoria especial do servidor que exerce atividade de </a:t>
            </a:r>
            <a:r>
              <a:rPr lang="pt-BR" sz="2200" u="sng" dirty="0" smtClean="0">
                <a:latin typeface="Times New Roman"/>
              </a:rPr>
              <a:t>risco</a:t>
            </a:r>
            <a:r>
              <a:rPr lang="pt-BR" sz="2200" dirty="0" smtClean="0">
                <a:latin typeface="Times New Roman"/>
              </a:rPr>
              <a:t>:</a:t>
            </a:r>
          </a:p>
          <a:p>
            <a:pPr algn="just"/>
            <a:endParaRPr lang="pt-BR" sz="2200" dirty="0">
              <a:solidFill>
                <a:srgbClr val="FF0000"/>
              </a:solidFill>
            </a:endParaRPr>
          </a:p>
          <a:p>
            <a:pPr algn="just"/>
            <a:r>
              <a:rPr lang="pt-BR" sz="2400" dirty="0" smtClean="0"/>
              <a:t>Para </a:t>
            </a:r>
            <a:r>
              <a:rPr lang="pt-BR" sz="2400" dirty="0"/>
              <a:t>os </a:t>
            </a:r>
            <a:r>
              <a:rPr lang="pt-BR" sz="2400" b="1" u="sng" dirty="0"/>
              <a:t>não</a:t>
            </a:r>
            <a:r>
              <a:rPr lang="pt-BR" sz="2400" dirty="0"/>
              <a:t> policiais prevê:</a:t>
            </a:r>
          </a:p>
          <a:p>
            <a:pPr lvl="0" algn="just"/>
            <a:endParaRPr lang="pt-BR" sz="2400" dirty="0" smtClean="0"/>
          </a:p>
          <a:p>
            <a:pPr lvl="0" algn="just"/>
            <a:r>
              <a:rPr lang="pt-BR" sz="2400" dirty="0" smtClean="0"/>
              <a:t>Aposentadoria </a:t>
            </a:r>
            <a:r>
              <a:rPr lang="pt-BR" sz="2400" dirty="0"/>
              <a:t>sem idade mínima depois de 30/25 anos de contribuição e 20/15 de atividade de risco (H/M)</a:t>
            </a:r>
          </a:p>
          <a:p>
            <a:pPr lvl="0" algn="just"/>
            <a:endParaRPr lang="pt-BR" sz="2400" dirty="0" smtClean="0"/>
          </a:p>
          <a:p>
            <a:pPr lvl="0" algn="just"/>
            <a:r>
              <a:rPr lang="pt-BR" sz="2400" dirty="0" smtClean="0"/>
              <a:t>Regras </a:t>
            </a:r>
            <a:r>
              <a:rPr lang="pt-BR" sz="2400" dirty="0"/>
              <a:t>gerais de cálculo de reajustamento do art. 40, exceto para os que ingressaram antes da EC 41 (confirma expressamente que para os abrangidos pela LC 51, a integralidade e paridade é eterna)</a:t>
            </a:r>
          </a:p>
          <a:p>
            <a:pPr algn="just">
              <a:defRPr/>
            </a:pPr>
            <a:endParaRPr lang="pt-BR" sz="2200" dirty="0">
              <a:solidFill>
                <a:srgbClr val="FF0000"/>
              </a:solidFill>
            </a:endParaRPr>
          </a:p>
          <a:p>
            <a:pPr algn="just">
              <a:defRPr/>
            </a:pPr>
            <a:endParaRPr lang="pt-BR" sz="2200" dirty="0" smtClean="0">
              <a:solidFill>
                <a:srgbClr val="FF0000"/>
              </a:solidFill>
            </a:endParaRPr>
          </a:p>
        </p:txBody>
      </p:sp>
      <p:sp>
        <p:nvSpPr>
          <p:cNvPr id="3" name="CaixaDeTexto 2"/>
          <p:cNvSpPr txBox="1"/>
          <p:nvPr/>
        </p:nvSpPr>
        <p:spPr>
          <a:xfrm>
            <a:off x="432501" y="980728"/>
            <a:ext cx="368703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Disciplina Legislativa</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380239600"/>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2.congressonacional.leg.br/visite/imagens/croqui-osc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4894" y="5013176"/>
            <a:ext cx="4049106" cy="1584176"/>
          </a:xfrm>
          <a:prstGeom prst="rect">
            <a:avLst/>
          </a:prstGeom>
          <a:noFill/>
          <a:extLst>
            <a:ext uri="{909E8E84-426E-40DD-AFC4-6F175D3DCCD1}">
              <a14:hiddenFill xmlns:a14="http://schemas.microsoft.com/office/drawing/2010/main">
                <a:solidFill>
                  <a:srgbClr val="FFFFFF"/>
                </a:solidFill>
              </a14:hiddenFill>
            </a:ext>
          </a:extLst>
        </p:spPr>
      </p:pic>
      <p:sp>
        <p:nvSpPr>
          <p:cNvPr id="2" name="Retângulo 1"/>
          <p:cNvSpPr/>
          <p:nvPr/>
        </p:nvSpPr>
        <p:spPr>
          <a:xfrm>
            <a:off x="296951" y="1556792"/>
            <a:ext cx="8667537" cy="4493538"/>
          </a:xfrm>
          <a:prstGeom prst="rect">
            <a:avLst/>
          </a:prstGeom>
        </p:spPr>
        <p:txBody>
          <a:bodyPr wrap="square">
            <a:spAutoFit/>
          </a:bodyPr>
          <a:lstStyle/>
          <a:p>
            <a:pPr algn="just">
              <a:defRPr/>
            </a:pPr>
            <a:endParaRPr lang="pt-BR" sz="2200" u="sng" dirty="0" smtClean="0">
              <a:solidFill>
                <a:srgbClr val="FF0000"/>
              </a:solidFill>
            </a:endParaRPr>
          </a:p>
          <a:p>
            <a:pPr algn="just">
              <a:defRPr/>
            </a:pPr>
            <a:r>
              <a:rPr lang="pt-BR" sz="2200" b="1" u="sng" dirty="0" smtClean="0"/>
              <a:t>Aposentadoria </a:t>
            </a:r>
            <a:r>
              <a:rPr lang="pt-BR" sz="2200" b="1" u="sng" dirty="0"/>
              <a:t>especial do servidor exposto a agentes nocivos</a:t>
            </a:r>
            <a:r>
              <a:rPr lang="pt-BR" sz="2200" b="1" dirty="0"/>
              <a:t>:</a:t>
            </a:r>
          </a:p>
          <a:p>
            <a:pPr marL="305100" algn="just">
              <a:defRPr/>
            </a:pPr>
            <a:endParaRPr lang="pt-BR" sz="2200" dirty="0" smtClean="0"/>
          </a:p>
          <a:p>
            <a:pPr marL="305100" algn="just">
              <a:defRPr/>
            </a:pPr>
            <a:r>
              <a:rPr lang="pt-BR" sz="2200" dirty="0" smtClean="0"/>
              <a:t>Câmara </a:t>
            </a:r>
            <a:r>
              <a:rPr lang="pt-BR" sz="2200" dirty="0"/>
              <a:t>dos Deputados (CSSF): PLP nº 472/2009, ao qual foi apensado o PLP nº 555/2010, de autoria do Poder Executivo</a:t>
            </a:r>
            <a:r>
              <a:rPr lang="pt-BR" sz="2200" dirty="0" smtClean="0"/>
              <a:t>.</a:t>
            </a:r>
          </a:p>
          <a:p>
            <a:pPr marL="305100" algn="just">
              <a:defRPr/>
            </a:pPr>
            <a:r>
              <a:rPr lang="pt-BR" sz="2200" dirty="0" smtClean="0"/>
              <a:t>	PLS nº 68/2003 – Agentes nocivos e risco - Senado</a:t>
            </a:r>
            <a:endParaRPr lang="pt-BR" sz="2200" dirty="0"/>
          </a:p>
          <a:p>
            <a:pPr lvl="0" algn="just"/>
            <a:r>
              <a:rPr lang="pt-BR" sz="2200" dirty="0"/>
              <a:t>Requisitos </a:t>
            </a:r>
          </a:p>
          <a:p>
            <a:pPr algn="just"/>
            <a:r>
              <a:rPr lang="pt-BR" sz="2200" dirty="0"/>
              <a:t>I - vinte e cinco anos de exercício de atividades sob condições especiais que lhe prejudiquem a saúde ou a integridade física; I</a:t>
            </a:r>
          </a:p>
          <a:p>
            <a:pPr algn="just"/>
            <a:r>
              <a:rPr lang="pt-BR" sz="2200" dirty="0"/>
              <a:t>I - dez anos de efetivo exercício no serviço público; </a:t>
            </a:r>
          </a:p>
          <a:p>
            <a:pPr algn="just"/>
            <a:r>
              <a:rPr lang="pt-BR" sz="2200" dirty="0"/>
              <a:t>III - cinco anos no cargo efetivo em que </a:t>
            </a:r>
            <a:endParaRPr lang="pt-BR" sz="2200" dirty="0" smtClean="0"/>
          </a:p>
          <a:p>
            <a:pPr algn="just"/>
            <a:r>
              <a:rPr lang="pt-BR" sz="2200" dirty="0" smtClean="0"/>
              <a:t>se </a:t>
            </a:r>
            <a:r>
              <a:rPr lang="pt-BR" sz="2200" dirty="0"/>
              <a:t>dará a aposentadoria especial. </a:t>
            </a:r>
          </a:p>
          <a:p>
            <a:pPr marL="305100" algn="just">
              <a:defRPr/>
            </a:pPr>
            <a:endParaRPr lang="pt-BR" sz="2200" dirty="0">
              <a:solidFill>
                <a:srgbClr val="FF0000"/>
              </a:solidFill>
            </a:endParaRPr>
          </a:p>
        </p:txBody>
      </p:sp>
      <p:sp>
        <p:nvSpPr>
          <p:cNvPr id="3" name="CaixaDeTexto 2"/>
          <p:cNvSpPr txBox="1"/>
          <p:nvPr/>
        </p:nvSpPr>
        <p:spPr>
          <a:xfrm>
            <a:off x="432501" y="980728"/>
            <a:ext cx="368703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Disciplina Legislativa</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3013397663"/>
      </p:ext>
    </p:extLst>
  </p:cSld>
  <p:clrMapOvr>
    <a:masterClrMapping/>
  </p:clrMapOvr>
  <p:transition spd="med">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12050" y="1844824"/>
            <a:ext cx="8667537" cy="4154984"/>
          </a:xfrm>
          <a:prstGeom prst="rect">
            <a:avLst/>
          </a:prstGeom>
        </p:spPr>
        <p:txBody>
          <a:bodyPr wrap="square">
            <a:spAutoFit/>
          </a:bodyPr>
          <a:lstStyle/>
          <a:p>
            <a:pPr algn="just">
              <a:defRPr/>
            </a:pPr>
            <a:r>
              <a:rPr lang="pt-BR" sz="2200" u="sng" dirty="0" smtClean="0"/>
              <a:t>Aposentadoria </a:t>
            </a:r>
            <a:r>
              <a:rPr lang="pt-BR" sz="2200" u="sng" dirty="0"/>
              <a:t>especial do servidor exposto a agentes nocivos</a:t>
            </a:r>
            <a:r>
              <a:rPr lang="pt-BR" sz="2200" dirty="0"/>
              <a:t>:</a:t>
            </a:r>
          </a:p>
          <a:p>
            <a:pPr marL="305100" algn="just">
              <a:defRPr/>
            </a:pPr>
            <a:endParaRPr lang="pt-BR" sz="2200" dirty="0" smtClean="0"/>
          </a:p>
          <a:p>
            <a:pPr marL="305100" algn="just">
              <a:defRPr/>
            </a:pPr>
            <a:r>
              <a:rPr lang="pt-BR" sz="2200" dirty="0"/>
              <a:t>•	Adoção </a:t>
            </a:r>
            <a:r>
              <a:rPr lang="pt-BR" sz="2200" dirty="0" smtClean="0"/>
              <a:t>da </a:t>
            </a:r>
            <a:r>
              <a:rPr lang="pt-BR" sz="2200" dirty="0"/>
              <a:t>relação de agentes nocivos existente no âmbito do Regime Geral de Previdência Social.</a:t>
            </a:r>
          </a:p>
          <a:p>
            <a:pPr marL="305100" algn="just">
              <a:defRPr/>
            </a:pPr>
            <a:r>
              <a:rPr lang="pt-BR" sz="2200" dirty="0"/>
              <a:t>•	A efetiva e permanente exposição a agentes nocivos será comprovada, na forma definida em ato do Poder Executivo Federal, mediante documento que informe o histórico laboral do servidor, emitido pelo órgão ou entidade competente em que as atividades do servidor foram desempenhadas.</a:t>
            </a:r>
          </a:p>
          <a:p>
            <a:pPr marL="305100" algn="just">
              <a:defRPr/>
            </a:pPr>
            <a:r>
              <a:rPr lang="pt-BR" sz="2200" dirty="0" smtClean="0"/>
              <a:t>•</a:t>
            </a:r>
            <a:r>
              <a:rPr lang="pt-BR" sz="2200" dirty="0"/>
              <a:t>	</a:t>
            </a:r>
            <a:r>
              <a:rPr lang="pt-BR" sz="2200" dirty="0" smtClean="0"/>
              <a:t>Prevê </a:t>
            </a:r>
            <a:r>
              <a:rPr lang="pt-BR" sz="2200" dirty="0"/>
              <a:t>contagem recíproca</a:t>
            </a:r>
          </a:p>
          <a:p>
            <a:pPr marL="305100" algn="just">
              <a:defRPr/>
            </a:pPr>
            <a:r>
              <a:rPr lang="pt-BR" sz="2200" dirty="0"/>
              <a:t>•	Não prevê regras de cálculo e reajustamento.</a:t>
            </a:r>
          </a:p>
          <a:p>
            <a:pPr marL="305100" algn="just">
              <a:defRPr/>
            </a:pPr>
            <a:endParaRPr lang="pt-BR" sz="2200" dirty="0">
              <a:solidFill>
                <a:srgbClr val="FF0000"/>
              </a:solidFill>
            </a:endParaRPr>
          </a:p>
        </p:txBody>
      </p:sp>
      <p:sp>
        <p:nvSpPr>
          <p:cNvPr id="3" name="CaixaDeTexto 2"/>
          <p:cNvSpPr txBox="1"/>
          <p:nvPr/>
        </p:nvSpPr>
        <p:spPr>
          <a:xfrm>
            <a:off x="432501" y="980728"/>
            <a:ext cx="368703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Disciplina Legislativa</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4082617168"/>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dhnet.org.br/dados/apostila/edh/br/nossosd/images/cart6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0339" y="4941168"/>
            <a:ext cx="2838450" cy="1590675"/>
          </a:xfrm>
          <a:prstGeom prst="rect">
            <a:avLst/>
          </a:prstGeom>
          <a:noFill/>
          <a:extLst>
            <a:ext uri="{909E8E84-426E-40DD-AFC4-6F175D3DCCD1}">
              <a14:hiddenFill xmlns:a14="http://schemas.microsoft.com/office/drawing/2010/main">
                <a:solidFill>
                  <a:srgbClr val="FFFFFF"/>
                </a:solidFill>
              </a14:hiddenFill>
            </a:ext>
          </a:extLst>
        </p:spPr>
      </p:pic>
      <p:sp>
        <p:nvSpPr>
          <p:cNvPr id="2" name="Retângulo 1"/>
          <p:cNvSpPr/>
          <p:nvPr/>
        </p:nvSpPr>
        <p:spPr>
          <a:xfrm>
            <a:off x="166309" y="1700808"/>
            <a:ext cx="8892480" cy="3344505"/>
          </a:xfrm>
          <a:prstGeom prst="rect">
            <a:avLst/>
          </a:prstGeom>
        </p:spPr>
        <p:txBody>
          <a:bodyPr wrap="square">
            <a:spAutoFit/>
          </a:bodyPr>
          <a:lstStyle>
            <a:defPPr>
              <a:defRPr lang="pt-BR"/>
            </a:defPPr>
            <a:lvl1pPr algn="ctr" rtl="0" fontAlgn="base">
              <a:spcBef>
                <a:spcPct val="0"/>
              </a:spcBef>
              <a:spcAft>
                <a:spcPct val="0"/>
              </a:spcAft>
              <a:defRPr sz="2000" kern="1200">
                <a:solidFill>
                  <a:schemeClr val="tx1"/>
                </a:solidFill>
                <a:latin typeface="Times New Roman" pitchFamily="18" charset="0"/>
                <a:ea typeface="+mn-ea"/>
                <a:cs typeface="+mn-cs"/>
              </a:defRPr>
            </a:lvl1pPr>
            <a:lvl2pPr marL="457200" algn="ctr" rtl="0" fontAlgn="base">
              <a:spcBef>
                <a:spcPct val="0"/>
              </a:spcBef>
              <a:spcAft>
                <a:spcPct val="0"/>
              </a:spcAft>
              <a:defRPr sz="2000" kern="1200">
                <a:solidFill>
                  <a:schemeClr val="tx1"/>
                </a:solidFill>
                <a:latin typeface="Times New Roman" pitchFamily="18" charset="0"/>
                <a:ea typeface="+mn-ea"/>
                <a:cs typeface="+mn-cs"/>
              </a:defRPr>
            </a:lvl2pPr>
            <a:lvl3pPr marL="914400" algn="ctr" rtl="0" fontAlgn="base">
              <a:spcBef>
                <a:spcPct val="0"/>
              </a:spcBef>
              <a:spcAft>
                <a:spcPct val="0"/>
              </a:spcAft>
              <a:defRPr sz="2000" kern="1200">
                <a:solidFill>
                  <a:schemeClr val="tx1"/>
                </a:solidFill>
                <a:latin typeface="Times New Roman" pitchFamily="18" charset="0"/>
                <a:ea typeface="+mn-ea"/>
                <a:cs typeface="+mn-cs"/>
              </a:defRPr>
            </a:lvl3pPr>
            <a:lvl4pPr marL="1371600" algn="ctr" rtl="0" fontAlgn="base">
              <a:spcBef>
                <a:spcPct val="0"/>
              </a:spcBef>
              <a:spcAft>
                <a:spcPct val="0"/>
              </a:spcAft>
              <a:defRPr sz="2000" kern="1200">
                <a:solidFill>
                  <a:schemeClr val="tx1"/>
                </a:solidFill>
                <a:latin typeface="Times New Roman" pitchFamily="18" charset="0"/>
                <a:ea typeface="+mn-ea"/>
                <a:cs typeface="+mn-cs"/>
              </a:defRPr>
            </a:lvl4pPr>
            <a:lvl5pPr marL="1828800" algn="ctr"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a:lstStyle>
          <a:p>
            <a:pPr marL="360000" indent="0" algn="just">
              <a:spcAft>
                <a:spcPts val="400"/>
              </a:spcAft>
              <a:buFontTx/>
              <a:buNone/>
              <a:defRPr/>
            </a:pPr>
            <a:r>
              <a:rPr lang="pt-BR" sz="1800" i="1" dirty="0" smtClean="0">
                <a:latin typeface="Calibri" panose="020F0502020204030204" pitchFamily="34" charset="0"/>
              </a:rPr>
              <a:t>Art. 5º. LXXI </a:t>
            </a:r>
            <a:r>
              <a:rPr lang="pt-BR" sz="1800" i="1" dirty="0">
                <a:latin typeface="Calibri" panose="020F0502020204030204" pitchFamily="34" charset="0"/>
              </a:rPr>
              <a:t>- conceder-se-á mandado de injunção sempre que a falta de norma regulamentadora torne inviável o exercício dos direitos e liberdades constitucionais e das prerrogativas inerentes à nacionalidade, à soberania e à cidadania</a:t>
            </a:r>
            <a:r>
              <a:rPr lang="pt-BR" sz="1800" i="1" dirty="0" smtClean="0">
                <a:latin typeface="Calibri" panose="020F0502020204030204" pitchFamily="34" charset="0"/>
              </a:rPr>
              <a:t>;</a:t>
            </a:r>
          </a:p>
          <a:p>
            <a:pPr algn="just">
              <a:spcAft>
                <a:spcPts val="400"/>
              </a:spcAft>
            </a:pPr>
            <a:endParaRPr lang="pt-BR" sz="1800" dirty="0" smtClean="0">
              <a:solidFill>
                <a:srgbClr val="000000"/>
              </a:solidFill>
              <a:latin typeface="Calibri" panose="020F0502020204030204" pitchFamily="34" charset="0"/>
            </a:endParaRPr>
          </a:p>
          <a:p>
            <a:pPr algn="just">
              <a:spcAft>
                <a:spcPts val="400"/>
              </a:spcAft>
            </a:pPr>
            <a:r>
              <a:rPr lang="pt-BR" sz="1800" dirty="0" smtClean="0">
                <a:solidFill>
                  <a:srgbClr val="000000"/>
                </a:solidFill>
                <a:latin typeface="Calibri" panose="020F0502020204030204" pitchFamily="34" charset="0"/>
              </a:rPr>
              <a:t>De início, as decisões nos Mandados de Injunção se limitavam a declarar a mora do Poder Legislativo em editar a norma regulamentadora, sem efeitos práticos.</a:t>
            </a:r>
          </a:p>
          <a:p>
            <a:pPr algn="just">
              <a:spcAft>
                <a:spcPts val="400"/>
              </a:spcAft>
            </a:pPr>
            <a:endParaRPr lang="pt-BR" sz="1800" dirty="0" smtClean="0">
              <a:solidFill>
                <a:srgbClr val="000000"/>
              </a:solidFill>
              <a:latin typeface="Calibri" panose="020F0502020204030204" pitchFamily="34" charset="0"/>
            </a:endParaRPr>
          </a:p>
          <a:p>
            <a:pPr algn="just">
              <a:spcAft>
                <a:spcPts val="400"/>
              </a:spcAft>
            </a:pPr>
            <a:r>
              <a:rPr lang="pt-BR" sz="1800" dirty="0" smtClean="0">
                <a:solidFill>
                  <a:srgbClr val="000000"/>
                </a:solidFill>
                <a:latin typeface="Calibri" panose="020F0502020204030204" pitchFamily="34" charset="0"/>
              </a:rPr>
              <a:t>A partir de 2007 (MI 721 - 30/08/2007) o STF mudou a sua orientação, passando a conceder aos Mandados de Injunção eficácia concreta, individual e direta, ou seja, a estabelecer qual norma a ser aplicada ao caso concreto (no caso, o art. 57 da Lei nº 8.213/1991), enquanto não editada a lei complementar específica da aposentadoria especial dos servidores públicos.</a:t>
            </a:r>
          </a:p>
        </p:txBody>
      </p:sp>
      <p:sp>
        <p:nvSpPr>
          <p:cNvPr id="4" name="CaixaDeTexto 3"/>
          <p:cNvSpPr txBox="1"/>
          <p:nvPr/>
        </p:nvSpPr>
        <p:spPr>
          <a:xfrm>
            <a:off x="166309" y="980728"/>
            <a:ext cx="421942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Mandados de Injunção</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3366863261"/>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775713"/>
            <a:ext cx="9144000" cy="4893647"/>
          </a:xfrm>
          <a:prstGeom prst="rect">
            <a:avLst/>
          </a:prstGeom>
        </p:spPr>
        <p:txBody>
          <a:bodyPr wrap="square">
            <a:spAutoFit/>
          </a:bodyPr>
          <a:lstStyle>
            <a:defPPr>
              <a:defRPr lang="pt-BR"/>
            </a:defPPr>
            <a:lvl1pPr algn="ctr" rtl="0" fontAlgn="base">
              <a:spcBef>
                <a:spcPct val="0"/>
              </a:spcBef>
              <a:spcAft>
                <a:spcPct val="0"/>
              </a:spcAft>
              <a:defRPr sz="2000" kern="1200">
                <a:solidFill>
                  <a:schemeClr val="tx1"/>
                </a:solidFill>
                <a:latin typeface="Times New Roman" pitchFamily="18" charset="0"/>
                <a:ea typeface="+mn-ea"/>
                <a:cs typeface="+mn-cs"/>
              </a:defRPr>
            </a:lvl1pPr>
            <a:lvl2pPr marL="457200" algn="ctr" rtl="0" fontAlgn="base">
              <a:spcBef>
                <a:spcPct val="0"/>
              </a:spcBef>
              <a:spcAft>
                <a:spcPct val="0"/>
              </a:spcAft>
              <a:defRPr sz="2000" kern="1200">
                <a:solidFill>
                  <a:schemeClr val="tx1"/>
                </a:solidFill>
                <a:latin typeface="Times New Roman" pitchFamily="18" charset="0"/>
                <a:ea typeface="+mn-ea"/>
                <a:cs typeface="+mn-cs"/>
              </a:defRPr>
            </a:lvl2pPr>
            <a:lvl3pPr marL="914400" algn="ctr" rtl="0" fontAlgn="base">
              <a:spcBef>
                <a:spcPct val="0"/>
              </a:spcBef>
              <a:spcAft>
                <a:spcPct val="0"/>
              </a:spcAft>
              <a:defRPr sz="2000" kern="1200">
                <a:solidFill>
                  <a:schemeClr val="tx1"/>
                </a:solidFill>
                <a:latin typeface="Times New Roman" pitchFamily="18" charset="0"/>
                <a:ea typeface="+mn-ea"/>
                <a:cs typeface="+mn-cs"/>
              </a:defRPr>
            </a:lvl3pPr>
            <a:lvl4pPr marL="1371600" algn="ctr" rtl="0" fontAlgn="base">
              <a:spcBef>
                <a:spcPct val="0"/>
              </a:spcBef>
              <a:spcAft>
                <a:spcPct val="0"/>
              </a:spcAft>
              <a:defRPr sz="2000" kern="1200">
                <a:solidFill>
                  <a:schemeClr val="tx1"/>
                </a:solidFill>
                <a:latin typeface="Times New Roman" pitchFamily="18" charset="0"/>
                <a:ea typeface="+mn-ea"/>
                <a:cs typeface="+mn-cs"/>
              </a:defRPr>
            </a:lvl4pPr>
            <a:lvl5pPr marL="1828800" algn="ctr"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a:lstStyle>
          <a:p>
            <a:pPr fontAlgn="t"/>
            <a:r>
              <a:rPr lang="pt-BR" sz="2400" i="1" dirty="0" smtClean="0"/>
              <a:t>Aplicam-se </a:t>
            </a:r>
            <a:r>
              <a:rPr lang="pt-BR" sz="2400" i="1" dirty="0"/>
              <a:t>ao servidor público, no que couber, as regras do regime geral </a:t>
            </a:r>
            <a:r>
              <a:rPr lang="pt-BR" sz="2400" i="1" dirty="0" smtClean="0"/>
              <a:t>da previdência social </a:t>
            </a:r>
            <a:r>
              <a:rPr lang="pt-BR" sz="2400" i="1" dirty="0"/>
              <a:t>sobre aposentadoria especial de que trata o artigo 40, § 4º, inciso </a:t>
            </a:r>
            <a:r>
              <a:rPr lang="pt-BR" sz="2400" i="1" dirty="0" smtClean="0"/>
              <a:t>III </a:t>
            </a:r>
            <a:r>
              <a:rPr lang="pt-BR" sz="2400" i="1" dirty="0"/>
              <a:t>da Constituição Federal, até a edição de lei complementar específica</a:t>
            </a:r>
            <a:r>
              <a:rPr lang="pt-BR" sz="2400" i="1" dirty="0" smtClean="0"/>
              <a:t>.</a:t>
            </a:r>
          </a:p>
          <a:p>
            <a:pPr fontAlgn="t"/>
            <a:endParaRPr lang="pt-BR" sz="1800" i="1" dirty="0"/>
          </a:p>
          <a:p>
            <a:pPr fontAlgn="t"/>
            <a:r>
              <a:rPr lang="pt-BR" dirty="0">
                <a:solidFill>
                  <a:srgbClr val="000000"/>
                </a:solidFill>
                <a:latin typeface="+mj-lt"/>
              </a:rPr>
              <a:t>Com a aprovação da Súmula, a Administração Pública passa a ter a obrigação de analisar todos os requerimentos de aposentadoria especial por exposição a agentes nocivos, independente do servidor estar amparado por ordem concedida em Mandado de Injunção.</a:t>
            </a:r>
          </a:p>
          <a:p>
            <a:pPr fontAlgn="t"/>
            <a:endParaRPr lang="pt-BR" i="1" dirty="0" smtClean="0">
              <a:latin typeface="+mj-lt"/>
            </a:endParaRPr>
          </a:p>
          <a:p>
            <a:pPr fontAlgn="t"/>
            <a:r>
              <a:rPr lang="pt-BR" dirty="0" smtClean="0">
                <a:solidFill>
                  <a:srgbClr val="000000"/>
                </a:solidFill>
                <a:latin typeface="+mj-lt"/>
              </a:rPr>
              <a:t>ADO nº 32 (Procuradoria Geral da República) – Aplicação do art. 57 da Lei nº 8.213/1991 e da LC 142/2013</a:t>
            </a:r>
          </a:p>
          <a:p>
            <a:pPr fontAlgn="t"/>
            <a:endParaRPr lang="pt-BR" i="1" dirty="0" smtClean="0">
              <a:latin typeface="+mj-lt"/>
            </a:endParaRPr>
          </a:p>
          <a:p>
            <a:pPr fontAlgn="t"/>
            <a:r>
              <a:rPr lang="pt-BR" dirty="0" smtClean="0">
                <a:latin typeface="+mj-lt"/>
              </a:rPr>
              <a:t>PSV 118/DF – Pretende incluir o inciso I do § 4º do art. 40 na Súmula Vinculante nº 33.</a:t>
            </a:r>
            <a:endParaRPr lang="pt-BR" dirty="0">
              <a:latin typeface="+mj-lt"/>
            </a:endParaRPr>
          </a:p>
          <a:p>
            <a:pPr algn="just">
              <a:spcAft>
                <a:spcPts val="400"/>
              </a:spcAft>
            </a:pPr>
            <a:endParaRPr lang="pt-BR" sz="1800" dirty="0" smtClean="0">
              <a:solidFill>
                <a:srgbClr val="000000"/>
              </a:solidFill>
              <a:latin typeface="Calibri" panose="020F0502020204030204" pitchFamily="34" charset="0"/>
            </a:endParaRPr>
          </a:p>
        </p:txBody>
      </p:sp>
      <p:sp>
        <p:nvSpPr>
          <p:cNvPr id="4" name="CaixaDeTexto 3"/>
          <p:cNvSpPr txBox="1"/>
          <p:nvPr/>
        </p:nvSpPr>
        <p:spPr>
          <a:xfrm>
            <a:off x="93762" y="980728"/>
            <a:ext cx="4364529"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Súmula Vinculante nº 33</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3186244719"/>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775713"/>
            <a:ext cx="9144000" cy="3005951"/>
          </a:xfrm>
          <a:prstGeom prst="rect">
            <a:avLst/>
          </a:prstGeom>
        </p:spPr>
        <p:txBody>
          <a:bodyPr wrap="square">
            <a:spAutoFit/>
          </a:bodyPr>
          <a:lstStyle>
            <a:defPPr>
              <a:defRPr lang="pt-BR"/>
            </a:defPPr>
            <a:lvl1pPr algn="ctr" rtl="0" fontAlgn="base">
              <a:spcBef>
                <a:spcPct val="0"/>
              </a:spcBef>
              <a:spcAft>
                <a:spcPct val="0"/>
              </a:spcAft>
              <a:defRPr sz="2000" kern="1200">
                <a:solidFill>
                  <a:schemeClr val="tx1"/>
                </a:solidFill>
                <a:latin typeface="Times New Roman" pitchFamily="18" charset="0"/>
                <a:ea typeface="+mn-ea"/>
                <a:cs typeface="+mn-cs"/>
              </a:defRPr>
            </a:lvl1pPr>
            <a:lvl2pPr marL="457200" algn="ctr" rtl="0" fontAlgn="base">
              <a:spcBef>
                <a:spcPct val="0"/>
              </a:spcBef>
              <a:spcAft>
                <a:spcPct val="0"/>
              </a:spcAft>
              <a:defRPr sz="2000" kern="1200">
                <a:solidFill>
                  <a:schemeClr val="tx1"/>
                </a:solidFill>
                <a:latin typeface="Times New Roman" pitchFamily="18" charset="0"/>
                <a:ea typeface="+mn-ea"/>
                <a:cs typeface="+mn-cs"/>
              </a:defRPr>
            </a:lvl2pPr>
            <a:lvl3pPr marL="914400" algn="ctr" rtl="0" fontAlgn="base">
              <a:spcBef>
                <a:spcPct val="0"/>
              </a:spcBef>
              <a:spcAft>
                <a:spcPct val="0"/>
              </a:spcAft>
              <a:defRPr sz="2000" kern="1200">
                <a:solidFill>
                  <a:schemeClr val="tx1"/>
                </a:solidFill>
                <a:latin typeface="Times New Roman" pitchFamily="18" charset="0"/>
                <a:ea typeface="+mn-ea"/>
                <a:cs typeface="+mn-cs"/>
              </a:defRPr>
            </a:lvl3pPr>
            <a:lvl4pPr marL="1371600" algn="ctr" rtl="0" fontAlgn="base">
              <a:spcBef>
                <a:spcPct val="0"/>
              </a:spcBef>
              <a:spcAft>
                <a:spcPct val="0"/>
              </a:spcAft>
              <a:defRPr sz="2000" kern="1200">
                <a:solidFill>
                  <a:schemeClr val="tx1"/>
                </a:solidFill>
                <a:latin typeface="Times New Roman" pitchFamily="18" charset="0"/>
                <a:ea typeface="+mn-ea"/>
                <a:cs typeface="+mn-cs"/>
              </a:defRPr>
            </a:lvl4pPr>
            <a:lvl5pPr marL="1828800" algn="ctr"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a:lstStyle>
          <a:p>
            <a:pPr algn="just">
              <a:spcAft>
                <a:spcPts val="400"/>
              </a:spcAft>
            </a:pPr>
            <a:r>
              <a:rPr lang="pt-BR" sz="2200" dirty="0" smtClean="0">
                <a:solidFill>
                  <a:srgbClr val="000000"/>
                </a:solidFill>
                <a:latin typeface="Calibri" panose="020F0502020204030204" pitchFamily="34" charset="0"/>
              </a:rPr>
              <a:t>Disciplina o processo e julgamento do Mandado de Injunção</a:t>
            </a:r>
          </a:p>
          <a:p>
            <a:pPr algn="just">
              <a:spcAft>
                <a:spcPts val="400"/>
              </a:spcAft>
            </a:pPr>
            <a:endParaRPr lang="pt-BR" sz="2200" dirty="0">
              <a:solidFill>
                <a:srgbClr val="000000"/>
              </a:solidFill>
              <a:latin typeface="Calibri" panose="020F0502020204030204" pitchFamily="34" charset="0"/>
            </a:endParaRPr>
          </a:p>
          <a:p>
            <a:pPr lvl="2" algn="just">
              <a:spcAft>
                <a:spcPts val="400"/>
              </a:spcAft>
            </a:pPr>
            <a:r>
              <a:rPr lang="pt-BR" sz="2200" i="1" dirty="0" smtClean="0">
                <a:solidFill>
                  <a:srgbClr val="000000"/>
                </a:solidFill>
                <a:latin typeface="Calibri" panose="020F0502020204030204" pitchFamily="34" charset="0"/>
              </a:rPr>
              <a:t>Art. 9º A decisão terá eficácia subjetiva limitada às partes e produzirá efeitos até o advento da norma regulamentadora.</a:t>
            </a:r>
          </a:p>
          <a:p>
            <a:pPr lvl="2" algn="just">
              <a:spcAft>
                <a:spcPts val="400"/>
              </a:spcAft>
            </a:pPr>
            <a:endParaRPr lang="pt-BR" sz="2200" i="1" dirty="0" smtClean="0">
              <a:solidFill>
                <a:srgbClr val="000000"/>
              </a:solidFill>
              <a:latin typeface="Calibri" panose="020F0502020204030204" pitchFamily="34" charset="0"/>
            </a:endParaRPr>
          </a:p>
          <a:p>
            <a:pPr lvl="2" algn="just">
              <a:spcAft>
                <a:spcPts val="400"/>
              </a:spcAft>
            </a:pPr>
            <a:r>
              <a:rPr lang="pt-BR" sz="2200" i="1" dirty="0" smtClean="0">
                <a:solidFill>
                  <a:srgbClr val="000000"/>
                </a:solidFill>
                <a:latin typeface="Calibri" panose="020F0502020204030204" pitchFamily="34" charset="0"/>
              </a:rPr>
              <a:t>§ 1º Poderá ser conferida eficácia ultra partes ou erga omnes à decisão, quando isso for inerente ou indispensável ao exercício do direito, liberdade ou da prerrogativa objeto da impetração</a:t>
            </a:r>
            <a:endParaRPr lang="pt-BR" sz="2200" i="1" dirty="0" smtClean="0">
              <a:solidFill>
                <a:srgbClr val="000000"/>
              </a:solidFill>
              <a:latin typeface="Calibri" panose="020F0502020204030204" pitchFamily="34" charset="0"/>
            </a:endParaRPr>
          </a:p>
        </p:txBody>
      </p:sp>
      <p:sp>
        <p:nvSpPr>
          <p:cNvPr id="4" name="CaixaDeTexto 3"/>
          <p:cNvSpPr txBox="1"/>
          <p:nvPr/>
        </p:nvSpPr>
        <p:spPr>
          <a:xfrm>
            <a:off x="1" y="980728"/>
            <a:ext cx="3430254" cy="584775"/>
          </a:xfrm>
          <a:prstGeom prst="rect">
            <a:avLst/>
          </a:prstGeom>
          <a:noFill/>
        </p:spPr>
        <p:txBody>
          <a:bodyPr wrap="square" rtlCol="0">
            <a:spAutoFit/>
          </a:bodyPr>
          <a:lstStyle/>
          <a:p>
            <a:pPr algn="l"/>
            <a:r>
              <a:rPr lang="pt-BR" sz="3200" b="1" dirty="0" smtClean="0">
                <a:solidFill>
                  <a:srgbClr val="002060"/>
                </a:solidFill>
                <a:latin typeface="Calibri" panose="020F0502020204030204" pitchFamily="34" charset="0"/>
              </a:rPr>
              <a:t>PLC 18/2015</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2691406070"/>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5496" y="980728"/>
            <a:ext cx="8811515" cy="553998"/>
          </a:xfrm>
          <a:prstGeom prst="rect">
            <a:avLst/>
          </a:prstGeom>
          <a:noFill/>
        </p:spPr>
        <p:txBody>
          <a:bodyPr wrap="none" rtlCol="0">
            <a:spAutoFit/>
          </a:bodyPr>
          <a:lstStyle/>
          <a:p>
            <a:r>
              <a:rPr lang="pt-BR" sz="3000" b="1" dirty="0" smtClean="0">
                <a:solidFill>
                  <a:srgbClr val="002060"/>
                </a:solidFill>
                <a:latin typeface="Calibri" panose="020F0502020204030204" pitchFamily="34" charset="0"/>
              </a:rPr>
              <a:t>Aposentadoria do servidor exposto a agentes nocivos</a:t>
            </a:r>
            <a:endParaRPr lang="pt-BR" sz="3000" b="1" dirty="0">
              <a:solidFill>
                <a:srgbClr val="002060"/>
              </a:solidFill>
              <a:latin typeface="Calibri" panose="020F0502020204030204" pitchFamily="34" charset="0"/>
            </a:endParaRPr>
          </a:p>
        </p:txBody>
      </p:sp>
      <p:sp>
        <p:nvSpPr>
          <p:cNvPr id="3" name="Retângulo 2"/>
          <p:cNvSpPr/>
          <p:nvPr/>
        </p:nvSpPr>
        <p:spPr>
          <a:xfrm>
            <a:off x="44070" y="1895341"/>
            <a:ext cx="8982744" cy="4154984"/>
          </a:xfrm>
          <a:prstGeom prst="rect">
            <a:avLst/>
          </a:prstGeom>
        </p:spPr>
        <p:txBody>
          <a:bodyPr wrap="square">
            <a:spAutoFit/>
          </a:bodyPr>
          <a:lstStyle/>
          <a:p>
            <a:pPr algn="just">
              <a:defRPr/>
            </a:pPr>
            <a:r>
              <a:rPr lang="pt-BR" sz="2200" dirty="0" smtClean="0">
                <a:solidFill>
                  <a:srgbClr val="000000"/>
                </a:solidFill>
                <a:latin typeface="Calibri" panose="020F0502020204030204" pitchFamily="34" charset="0"/>
              </a:rPr>
              <a:t>Súmula Vinculante nº 33</a:t>
            </a:r>
          </a:p>
          <a:p>
            <a:pPr algn="just">
              <a:defRPr/>
            </a:pPr>
            <a:endParaRPr lang="pt-BR" sz="2200" dirty="0" smtClean="0">
              <a:solidFill>
                <a:srgbClr val="000000"/>
              </a:solidFill>
              <a:latin typeface="Calibri" panose="020F0502020204030204" pitchFamily="34" charset="0"/>
            </a:endParaRPr>
          </a:p>
          <a:p>
            <a:pPr algn="just">
              <a:defRPr/>
            </a:pPr>
            <a:r>
              <a:rPr lang="pt-BR" sz="2200" dirty="0" smtClean="0">
                <a:solidFill>
                  <a:srgbClr val="000000"/>
                </a:solidFill>
                <a:latin typeface="Calibri" panose="020F0502020204030204" pitchFamily="34" charset="0"/>
              </a:rPr>
              <a:t>Para exposição </a:t>
            </a:r>
            <a:r>
              <a:rPr lang="pt-BR" sz="2200" dirty="0">
                <a:solidFill>
                  <a:srgbClr val="000000"/>
                </a:solidFill>
                <a:latin typeface="Calibri" panose="020F0502020204030204" pitchFamily="34" charset="0"/>
              </a:rPr>
              <a:t>do servidor, de modo permanente, não ocasional nem intermitente, a condições especiais relativas a agentes nocivos físicos, químicos ou biológicos, que prejudiquem sua saúde ou integridade </a:t>
            </a:r>
            <a:r>
              <a:rPr lang="pt-BR" sz="2200" dirty="0" smtClean="0">
                <a:solidFill>
                  <a:srgbClr val="000000"/>
                </a:solidFill>
                <a:latin typeface="Calibri" panose="020F0502020204030204" pitchFamily="34" charset="0"/>
              </a:rPr>
              <a:t>física.</a:t>
            </a:r>
          </a:p>
          <a:p>
            <a:pPr algn="just">
              <a:defRPr/>
            </a:pPr>
            <a:endParaRPr lang="pt-BR" sz="2200" dirty="0" smtClean="0">
              <a:solidFill>
                <a:srgbClr val="000000"/>
              </a:solidFill>
              <a:latin typeface="Calibri" panose="020F0502020204030204" pitchFamily="34" charset="0"/>
            </a:endParaRPr>
          </a:p>
          <a:p>
            <a:pPr algn="just">
              <a:defRPr/>
            </a:pPr>
            <a:r>
              <a:rPr lang="pt-BR" sz="2200" dirty="0">
                <a:solidFill>
                  <a:srgbClr val="000000"/>
                </a:solidFill>
                <a:latin typeface="Calibri" panose="020F0502020204030204" pitchFamily="34" charset="0"/>
              </a:rPr>
              <a:t>As decisões proferidas determinavam que o direito </a:t>
            </a:r>
            <a:endParaRPr lang="pt-BR" sz="2200" dirty="0" smtClean="0">
              <a:solidFill>
                <a:srgbClr val="000000"/>
              </a:solidFill>
              <a:latin typeface="Calibri" panose="020F0502020204030204" pitchFamily="34" charset="0"/>
            </a:endParaRPr>
          </a:p>
          <a:p>
            <a:pPr algn="just">
              <a:defRPr/>
            </a:pPr>
            <a:r>
              <a:rPr lang="pt-BR" sz="2200" dirty="0" smtClean="0">
                <a:solidFill>
                  <a:srgbClr val="000000"/>
                </a:solidFill>
                <a:latin typeface="Calibri" panose="020F0502020204030204" pitchFamily="34" charset="0"/>
              </a:rPr>
              <a:t>ao </a:t>
            </a:r>
            <a:r>
              <a:rPr lang="pt-BR" sz="2200" dirty="0">
                <a:solidFill>
                  <a:srgbClr val="000000"/>
                </a:solidFill>
                <a:latin typeface="Calibri" panose="020F0502020204030204" pitchFamily="34" charset="0"/>
              </a:rPr>
              <a:t>benefício seja analisado com fundamento no art. 57 da </a:t>
            </a:r>
            <a:endParaRPr lang="pt-BR" sz="2200" dirty="0" smtClean="0">
              <a:solidFill>
                <a:srgbClr val="000000"/>
              </a:solidFill>
              <a:latin typeface="Calibri" panose="020F0502020204030204" pitchFamily="34" charset="0"/>
            </a:endParaRPr>
          </a:p>
          <a:p>
            <a:pPr algn="just">
              <a:defRPr/>
            </a:pPr>
            <a:r>
              <a:rPr lang="pt-BR" sz="2200" dirty="0" smtClean="0">
                <a:solidFill>
                  <a:srgbClr val="000000"/>
                </a:solidFill>
                <a:latin typeface="Calibri" panose="020F0502020204030204" pitchFamily="34" charset="0"/>
              </a:rPr>
              <a:t>Lei </a:t>
            </a:r>
            <a:r>
              <a:rPr lang="pt-BR" sz="2200" dirty="0">
                <a:solidFill>
                  <a:srgbClr val="000000"/>
                </a:solidFill>
                <a:latin typeface="Calibri" panose="020F0502020204030204" pitchFamily="34" charset="0"/>
              </a:rPr>
              <a:t>nº 8.213/1991.</a:t>
            </a:r>
          </a:p>
          <a:p>
            <a:pPr algn="just">
              <a:defRPr/>
            </a:pPr>
            <a:endParaRPr lang="pt-BR" sz="2200" dirty="0" smtClean="0">
              <a:solidFill>
                <a:srgbClr val="000000"/>
              </a:solidFill>
              <a:latin typeface="Calibri" panose="020F0502020204030204" pitchFamily="34" charset="0"/>
            </a:endParaRPr>
          </a:p>
          <a:p>
            <a:pPr algn="just">
              <a:defRPr/>
            </a:pPr>
            <a:endParaRPr lang="pt-BR" sz="2200" dirty="0" smtClean="0">
              <a:solidFill>
                <a:srgbClr val="000000"/>
              </a:solidFill>
              <a:latin typeface="Calibri" panose="020F0502020204030204" pitchFamily="34" charset="0"/>
            </a:endParaRPr>
          </a:p>
          <a:p>
            <a:pPr algn="just">
              <a:defRPr/>
            </a:pPr>
            <a:r>
              <a:rPr lang="pt-BR" sz="2200" dirty="0" smtClean="0">
                <a:solidFill>
                  <a:srgbClr val="000000"/>
                </a:solidFill>
                <a:latin typeface="Calibri" panose="020F0502020204030204" pitchFamily="34" charset="0"/>
              </a:rPr>
              <a:t>Instrução Normativa nº 01/2010 e Nota Técnica nº 02/2014</a:t>
            </a:r>
            <a:endParaRPr lang="pt-BR" sz="2200" dirty="0">
              <a:solidFill>
                <a:srgbClr val="000000"/>
              </a:solidFill>
              <a:latin typeface="Calibri" panose="020F0502020204030204" pitchFamily="34" charset="0"/>
            </a:endParaRPr>
          </a:p>
        </p:txBody>
      </p:sp>
      <p:pic>
        <p:nvPicPr>
          <p:cNvPr id="44034" name="Picture 2" descr="https://maesso.files.wordpress.com/2011/07/ambiente_insalub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93733" y="3942828"/>
            <a:ext cx="2114771" cy="2654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5007078"/>
      </p:ext>
    </p:extLst>
  </p:cSld>
  <p:clrMapOvr>
    <a:masterClrMapping/>
  </p:clrMapOvr>
  <p:transition spd="med">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3031" y="1772816"/>
            <a:ext cx="8997519" cy="3477875"/>
          </a:xfrm>
          <a:prstGeom prst="rect">
            <a:avLst/>
          </a:prstGeom>
        </p:spPr>
        <p:txBody>
          <a:bodyPr wrap="square">
            <a:spAutoFit/>
          </a:bodyPr>
          <a:lstStyle/>
          <a:p>
            <a:pPr algn="just">
              <a:defRPr/>
            </a:pPr>
            <a:r>
              <a:rPr lang="pt-BR" u="sng" dirty="0">
                <a:solidFill>
                  <a:srgbClr val="000000"/>
                </a:solidFill>
                <a:latin typeface="Calibri" panose="020F0502020204030204" pitchFamily="34" charset="0"/>
              </a:rPr>
              <a:t>Aposentadoria Especial dos Policiais</a:t>
            </a:r>
            <a:r>
              <a:rPr lang="pt-BR" dirty="0">
                <a:solidFill>
                  <a:srgbClr val="000000"/>
                </a:solidFill>
                <a:latin typeface="Calibri" panose="020F0502020204030204" pitchFamily="34" charset="0"/>
              </a:rPr>
              <a:t>:</a:t>
            </a:r>
          </a:p>
          <a:p>
            <a:pPr marL="182563" algn="just">
              <a:defRPr/>
            </a:pPr>
            <a:r>
              <a:rPr lang="pt-BR" dirty="0">
                <a:solidFill>
                  <a:srgbClr val="000000"/>
                </a:solidFill>
                <a:latin typeface="Calibri" panose="020F0502020204030204" pitchFamily="34" charset="0"/>
              </a:rPr>
              <a:t>Lei Complementar nº 51/1985: homem - 30 anos de contribuição e 20 anos de atividade policial, sem idade mínima.</a:t>
            </a:r>
          </a:p>
          <a:p>
            <a:pPr marL="182563" algn="just">
              <a:defRPr/>
            </a:pPr>
            <a:endParaRPr lang="pt-BR" dirty="0" smtClean="0">
              <a:solidFill>
                <a:srgbClr val="000000"/>
              </a:solidFill>
              <a:latin typeface="Calibri" panose="020F0502020204030204" pitchFamily="34" charset="0"/>
            </a:endParaRPr>
          </a:p>
          <a:p>
            <a:pPr marL="182563" algn="just">
              <a:defRPr/>
            </a:pPr>
            <a:r>
              <a:rPr lang="pt-BR" dirty="0" smtClean="0">
                <a:solidFill>
                  <a:srgbClr val="000000"/>
                </a:solidFill>
                <a:latin typeface="Calibri" panose="020F0502020204030204" pitchFamily="34" charset="0"/>
              </a:rPr>
              <a:t>Com </a:t>
            </a:r>
            <a:r>
              <a:rPr lang="pt-BR" dirty="0">
                <a:solidFill>
                  <a:srgbClr val="000000"/>
                </a:solidFill>
                <a:latin typeface="Calibri" panose="020F0502020204030204" pitchFamily="34" charset="0"/>
              </a:rPr>
              <a:t>a alteração pela Lei Complementar nº 144/2014, passou a estabelecer condições diferenciadas para aposentadoria especial das mulheres policiais: 25 anos de contribuição e 15 anos de atividade policial.</a:t>
            </a:r>
          </a:p>
          <a:p>
            <a:pPr marL="182563" algn="just">
              <a:defRPr/>
            </a:pPr>
            <a:endParaRPr lang="pt-BR" dirty="0" smtClean="0">
              <a:solidFill>
                <a:srgbClr val="000000"/>
              </a:solidFill>
              <a:latin typeface="Calibri" panose="020F0502020204030204" pitchFamily="34" charset="0"/>
              <a:sym typeface="Wingdings" pitchFamily="2" charset="2"/>
            </a:endParaRPr>
          </a:p>
          <a:p>
            <a:pPr marL="182563" algn="just">
              <a:defRPr/>
            </a:pPr>
            <a:r>
              <a:rPr lang="pt-BR" u="sng" dirty="0" smtClean="0">
                <a:solidFill>
                  <a:srgbClr val="000000"/>
                </a:solidFill>
                <a:latin typeface="Calibri" panose="020F0502020204030204" pitchFamily="34" charset="0"/>
                <a:sym typeface="Wingdings" pitchFamily="2" charset="2"/>
              </a:rPr>
              <a:t>Aposentadoria </a:t>
            </a:r>
            <a:r>
              <a:rPr lang="pt-BR" u="sng" dirty="0">
                <a:solidFill>
                  <a:srgbClr val="000000"/>
                </a:solidFill>
                <a:latin typeface="Calibri" panose="020F0502020204030204" pitchFamily="34" charset="0"/>
                <a:sym typeface="Wingdings" pitchFamily="2" charset="2"/>
              </a:rPr>
              <a:t>compulsória</a:t>
            </a:r>
            <a:r>
              <a:rPr lang="pt-BR" dirty="0" smtClean="0">
                <a:solidFill>
                  <a:srgbClr val="000000"/>
                </a:solidFill>
                <a:latin typeface="Calibri" panose="020F0502020204030204" pitchFamily="34" charset="0"/>
                <a:sym typeface="Wingdings" pitchFamily="2" charset="2"/>
              </a:rPr>
              <a:t>:</a:t>
            </a:r>
          </a:p>
          <a:p>
            <a:pPr marL="182563" algn="just">
              <a:defRPr/>
            </a:pPr>
            <a:endParaRPr lang="pt-BR" dirty="0">
              <a:solidFill>
                <a:srgbClr val="000000"/>
              </a:solidFill>
              <a:latin typeface="Calibri" panose="020F0502020204030204" pitchFamily="34" charset="0"/>
              <a:sym typeface="Wingdings" pitchFamily="2" charset="2"/>
            </a:endParaRPr>
          </a:p>
          <a:p>
            <a:pPr marL="446087" algn="just">
              <a:defRPr/>
            </a:pPr>
            <a:r>
              <a:rPr lang="pt-BR" dirty="0" smtClean="0">
                <a:latin typeface="Calibri" panose="020F0502020204030204" pitchFamily="34" charset="0"/>
                <a:sym typeface="Wingdings" pitchFamily="2" charset="2"/>
              </a:rPr>
              <a:t>A Lei Complementar nº 152 determinou a aplicação da regra geral (75 anos). </a:t>
            </a:r>
          </a:p>
        </p:txBody>
      </p:sp>
      <p:sp>
        <p:nvSpPr>
          <p:cNvPr id="4" name="CaixaDeTexto 3"/>
          <p:cNvSpPr txBox="1"/>
          <p:nvPr/>
        </p:nvSpPr>
        <p:spPr>
          <a:xfrm>
            <a:off x="0" y="836712"/>
            <a:ext cx="865871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em atividade de risco</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1254605564"/>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1417" y="1628800"/>
            <a:ext cx="8784976" cy="4570482"/>
          </a:xfrm>
          <a:prstGeom prst="rect">
            <a:avLst/>
          </a:prstGeom>
        </p:spPr>
        <p:txBody>
          <a:bodyPr wrap="square">
            <a:spAutoFit/>
          </a:bodyPr>
          <a:lstStyle/>
          <a:p>
            <a:pPr algn="just">
              <a:spcAft>
                <a:spcPts val="600"/>
              </a:spcAft>
            </a:pPr>
            <a:r>
              <a:rPr lang="pt-BR" sz="2200" dirty="0">
                <a:solidFill>
                  <a:srgbClr val="000000"/>
                </a:solidFill>
              </a:rPr>
              <a:t>A redação atual, dada pela Emenda nº 47/2005, contempla três espécies de aposentadoria especial para os servidores públicos vinculados a RPPS:</a:t>
            </a:r>
          </a:p>
          <a:p>
            <a:pPr marL="360000" indent="0" algn="just">
              <a:buFontTx/>
              <a:buNone/>
              <a:defRPr/>
            </a:pPr>
            <a:r>
              <a:rPr lang="pt-BR" sz="2200" i="1" dirty="0"/>
              <a:t>§ 4º É vedada a adoção de requisitos e critérios diferenciados para a concessão de aposentadoria aos abrangidos pelo regime de que trata este artigo, ressalvados, </a:t>
            </a:r>
            <a:r>
              <a:rPr lang="pt-BR" sz="2200" b="1" i="1" u="sng" dirty="0"/>
              <a:t>nos termos definidos em leis complementares</a:t>
            </a:r>
            <a:r>
              <a:rPr lang="pt-BR" sz="2200" i="1" dirty="0"/>
              <a:t>, os casos de servidores</a:t>
            </a:r>
            <a:r>
              <a:rPr lang="pt-BR" sz="2200" i="1" dirty="0" smtClean="0"/>
              <a:t>:</a:t>
            </a:r>
          </a:p>
          <a:p>
            <a:pPr marL="360000" indent="0" algn="just">
              <a:buFontTx/>
              <a:buNone/>
              <a:defRPr/>
            </a:pPr>
            <a:endParaRPr lang="pt-BR" sz="2200" i="1" dirty="0"/>
          </a:p>
          <a:p>
            <a:pPr marL="360000" indent="0" algn="just">
              <a:buFontTx/>
              <a:buNone/>
              <a:defRPr/>
            </a:pPr>
            <a:r>
              <a:rPr lang="pt-BR" sz="2200" i="1" dirty="0"/>
              <a:t>I - portadores de </a:t>
            </a:r>
            <a:r>
              <a:rPr lang="pt-BR" sz="2200" i="1" u="sng" dirty="0"/>
              <a:t>deficiência</a:t>
            </a:r>
            <a:r>
              <a:rPr lang="pt-BR" sz="2200" i="1" dirty="0" smtClean="0"/>
              <a:t>;</a:t>
            </a:r>
          </a:p>
          <a:p>
            <a:pPr marL="360000" indent="0" algn="just">
              <a:buFontTx/>
              <a:buNone/>
              <a:defRPr/>
            </a:pPr>
            <a:endParaRPr lang="pt-BR" sz="2200" i="1" dirty="0"/>
          </a:p>
          <a:p>
            <a:pPr marL="360000" indent="0" algn="just">
              <a:buFontTx/>
              <a:buNone/>
              <a:defRPr/>
            </a:pPr>
            <a:r>
              <a:rPr lang="pt-BR" sz="2200" i="1" dirty="0"/>
              <a:t>II - que exerçam </a:t>
            </a:r>
            <a:r>
              <a:rPr lang="pt-BR" sz="2200" i="1" u="sng" dirty="0"/>
              <a:t>atividades de risco</a:t>
            </a:r>
            <a:r>
              <a:rPr lang="pt-BR" sz="2200" i="1" dirty="0" smtClean="0"/>
              <a:t>;</a:t>
            </a:r>
          </a:p>
          <a:p>
            <a:pPr marL="360000" indent="0" algn="just">
              <a:buFontTx/>
              <a:buNone/>
              <a:defRPr/>
            </a:pPr>
            <a:endParaRPr lang="pt-BR" sz="2200" i="1" dirty="0"/>
          </a:p>
          <a:p>
            <a:pPr marL="360000" indent="0" algn="just">
              <a:buFontTx/>
              <a:buNone/>
              <a:defRPr/>
            </a:pPr>
            <a:r>
              <a:rPr lang="pt-BR" sz="2200" i="1" dirty="0"/>
              <a:t>III - cujas atividades sejam exercidas </a:t>
            </a:r>
            <a:r>
              <a:rPr lang="pt-BR" sz="2200" i="1" dirty="0" smtClean="0"/>
              <a:t>sob </a:t>
            </a:r>
            <a:r>
              <a:rPr lang="pt-BR" sz="2200" i="1" u="sng" dirty="0" smtClean="0"/>
              <a:t>condições </a:t>
            </a:r>
            <a:r>
              <a:rPr lang="pt-BR" sz="2200" i="1" u="sng" dirty="0"/>
              <a:t>especiais que prejudiquem a saúde ou a integridade física.</a:t>
            </a:r>
            <a:endParaRPr lang="pt-BR" sz="2200" i="1" u="sng" dirty="0">
              <a:solidFill>
                <a:srgbClr val="000000"/>
              </a:solidFill>
            </a:endParaRPr>
          </a:p>
        </p:txBody>
      </p:sp>
      <p:sp>
        <p:nvSpPr>
          <p:cNvPr id="3" name="CaixaDeTexto 2"/>
          <p:cNvSpPr txBox="1"/>
          <p:nvPr/>
        </p:nvSpPr>
        <p:spPr>
          <a:xfrm>
            <a:off x="194355" y="980728"/>
            <a:ext cx="4163319"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Previsão Constitucional</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3200274085"/>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0" name="Picture 4" descr="http://www.aattjf.org/downloads/transmiguinh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5142421"/>
            <a:ext cx="1105200" cy="1454931"/>
          </a:xfrm>
          <a:prstGeom prst="rect">
            <a:avLst/>
          </a:prstGeom>
          <a:noFill/>
          <a:extLst>
            <a:ext uri="{909E8E84-426E-40DD-AFC4-6F175D3DCCD1}">
              <a14:hiddenFill xmlns:a14="http://schemas.microsoft.com/office/drawing/2010/main">
                <a:solidFill>
                  <a:srgbClr val="FFFFFF"/>
                </a:solidFill>
              </a14:hiddenFill>
            </a:ext>
          </a:extLst>
        </p:spPr>
      </p:pic>
      <p:sp>
        <p:nvSpPr>
          <p:cNvPr id="2" name="Retângulo 1"/>
          <p:cNvSpPr/>
          <p:nvPr/>
        </p:nvSpPr>
        <p:spPr>
          <a:xfrm>
            <a:off x="0" y="1484785"/>
            <a:ext cx="9036496" cy="4708981"/>
          </a:xfrm>
          <a:prstGeom prst="rect">
            <a:avLst/>
          </a:prstGeom>
        </p:spPr>
        <p:txBody>
          <a:bodyPr wrap="square">
            <a:spAutoFit/>
          </a:bodyPr>
          <a:lstStyle/>
          <a:p>
            <a:pPr algn="just">
              <a:defRPr/>
            </a:pPr>
            <a:r>
              <a:rPr lang="pt-BR" u="sng" dirty="0">
                <a:solidFill>
                  <a:srgbClr val="000000"/>
                </a:solidFill>
                <a:latin typeface="Calibri" panose="020F0502020204030204" pitchFamily="34" charset="0"/>
                <a:sym typeface="Wingdings" pitchFamily="2" charset="2"/>
              </a:rPr>
              <a:t>Guardas Municipais</a:t>
            </a:r>
            <a:r>
              <a:rPr lang="pt-BR" dirty="0">
                <a:solidFill>
                  <a:srgbClr val="000000"/>
                </a:solidFill>
                <a:latin typeface="Calibri" panose="020F0502020204030204" pitchFamily="34" charset="0"/>
                <a:sym typeface="Wingdings" pitchFamily="2" charset="2"/>
              </a:rPr>
              <a:t>:</a:t>
            </a:r>
          </a:p>
          <a:p>
            <a:pPr marL="182563" algn="just">
              <a:defRPr/>
            </a:pPr>
            <a:r>
              <a:rPr lang="pt-BR" dirty="0">
                <a:solidFill>
                  <a:srgbClr val="000000"/>
                </a:solidFill>
                <a:latin typeface="Calibri" panose="020F0502020204030204" pitchFamily="34" charset="0"/>
                <a:sym typeface="Wingdings" pitchFamily="2" charset="2"/>
              </a:rPr>
              <a:t>Não exercem atividade com exposição permanente a agentes nocivos prejudiciais à saúde e integridade física.</a:t>
            </a:r>
          </a:p>
          <a:p>
            <a:pPr marL="182563" algn="just">
              <a:defRPr/>
            </a:pPr>
            <a:endParaRPr lang="pt-BR" dirty="0" smtClean="0">
              <a:solidFill>
                <a:srgbClr val="000000"/>
              </a:solidFill>
              <a:latin typeface="Calibri" panose="020F0502020204030204" pitchFamily="34" charset="0"/>
              <a:sym typeface="Wingdings" pitchFamily="2" charset="2"/>
            </a:endParaRPr>
          </a:p>
          <a:p>
            <a:pPr marL="182563" algn="just">
              <a:defRPr/>
            </a:pPr>
            <a:r>
              <a:rPr lang="pt-BR" dirty="0" smtClean="0">
                <a:solidFill>
                  <a:srgbClr val="000000"/>
                </a:solidFill>
                <a:latin typeface="Calibri" panose="020F0502020204030204" pitchFamily="34" charset="0"/>
                <a:sym typeface="Wingdings" pitchFamily="2" charset="2"/>
              </a:rPr>
              <a:t>Discussão </a:t>
            </a:r>
            <a:r>
              <a:rPr lang="pt-BR" dirty="0">
                <a:solidFill>
                  <a:srgbClr val="000000"/>
                </a:solidFill>
                <a:latin typeface="Calibri" panose="020F0502020204030204" pitchFamily="34" charset="0"/>
                <a:sym typeface="Wingdings" pitchFamily="2" charset="2"/>
              </a:rPr>
              <a:t>sobre direito à aposentadoria especial por atividade de risco, principalmente a partir da Lei nº 13.022/2014 (Estatuto Geral das Guardas Municipais) (ADI 5156</a:t>
            </a:r>
            <a:r>
              <a:rPr lang="pt-BR" dirty="0" smtClean="0">
                <a:solidFill>
                  <a:srgbClr val="000000"/>
                </a:solidFill>
                <a:latin typeface="Calibri" panose="020F0502020204030204" pitchFamily="34" charset="0"/>
                <a:sym typeface="Wingdings" pitchFamily="2" charset="2"/>
              </a:rPr>
              <a:t>).</a:t>
            </a:r>
          </a:p>
          <a:p>
            <a:pPr marL="182563" algn="just">
              <a:defRPr/>
            </a:pPr>
            <a:endParaRPr lang="pt-BR" dirty="0">
              <a:latin typeface="Calibri" panose="020F0502020204030204" pitchFamily="34" charset="0"/>
              <a:sym typeface="Wingdings" pitchFamily="2" charset="2"/>
            </a:endParaRPr>
          </a:p>
          <a:p>
            <a:pPr marL="182563" algn="just">
              <a:defRPr/>
            </a:pPr>
            <a:r>
              <a:rPr lang="pt-BR" dirty="0">
                <a:latin typeface="Calibri" panose="020F0502020204030204" pitchFamily="34" charset="0"/>
                <a:sym typeface="Wingdings" pitchFamily="2" charset="2"/>
              </a:rPr>
              <a:t>Considerando que foi negada a extensão a oficiais, </a:t>
            </a:r>
            <a:r>
              <a:rPr lang="pt-BR" dirty="0" smtClean="0">
                <a:latin typeface="Calibri" panose="020F0502020204030204" pitchFamily="34" charset="0"/>
                <a:sym typeface="Wingdings" pitchFamily="2" charset="2"/>
              </a:rPr>
              <a:t>entendemos que </a:t>
            </a:r>
            <a:r>
              <a:rPr lang="pt-BR" dirty="0">
                <a:latin typeface="Calibri" panose="020F0502020204030204" pitchFamily="34" charset="0"/>
                <a:sym typeface="Wingdings" pitchFamily="2" charset="2"/>
              </a:rPr>
              <a:t>se aplica </a:t>
            </a:r>
            <a:r>
              <a:rPr lang="pt-BR" dirty="0" smtClean="0">
                <a:latin typeface="Calibri" panose="020F0502020204030204" pitchFamily="34" charset="0"/>
                <a:sym typeface="Wingdings" pitchFamily="2" charset="2"/>
              </a:rPr>
              <a:t>a decisão do STF aos </a:t>
            </a:r>
            <a:r>
              <a:rPr lang="pt-BR" dirty="0">
                <a:latin typeface="Calibri" panose="020F0502020204030204" pitchFamily="34" charset="0"/>
                <a:sym typeface="Wingdings" pitchFamily="2" charset="2"/>
              </a:rPr>
              <a:t>guardas municipais. </a:t>
            </a:r>
            <a:endParaRPr lang="pt-BR" dirty="0" smtClean="0">
              <a:latin typeface="Calibri" panose="020F0502020204030204" pitchFamily="34" charset="0"/>
              <a:sym typeface="Wingdings" pitchFamily="2" charset="2"/>
            </a:endParaRPr>
          </a:p>
          <a:p>
            <a:pPr marL="182563" algn="just">
              <a:defRPr/>
            </a:pPr>
            <a:endParaRPr lang="pt-BR" dirty="0">
              <a:latin typeface="Calibri" panose="020F0502020204030204" pitchFamily="34" charset="0"/>
              <a:sym typeface="Wingdings" pitchFamily="2" charset="2"/>
            </a:endParaRPr>
          </a:p>
          <a:p>
            <a:pPr marL="182563" algn="just">
              <a:defRPr/>
            </a:pPr>
            <a:r>
              <a:rPr lang="pt-BR" dirty="0" smtClean="0">
                <a:latin typeface="Calibri" panose="020F0502020204030204" pitchFamily="34" charset="0"/>
                <a:sym typeface="Wingdings" pitchFamily="2" charset="2"/>
              </a:rPr>
              <a:t>Leis Municipais que garantam a concessão de aposentadoria especial para guardas 			municipais estão sendo declaradas inconstitucionais pelo 			TJSP.</a:t>
            </a:r>
          </a:p>
          <a:p>
            <a:pPr marL="182563" algn="just">
              <a:defRPr/>
            </a:pPr>
            <a:endParaRPr lang="pt-BR" dirty="0">
              <a:solidFill>
                <a:srgbClr val="FF0000"/>
              </a:solidFill>
              <a:latin typeface="Calibri" panose="020F0502020204030204" pitchFamily="34" charset="0"/>
              <a:sym typeface="Wingdings" pitchFamily="2" charset="2"/>
            </a:endParaRPr>
          </a:p>
        </p:txBody>
      </p:sp>
      <p:sp>
        <p:nvSpPr>
          <p:cNvPr id="3" name="CaixaDeTexto 2"/>
          <p:cNvSpPr txBox="1"/>
          <p:nvPr/>
        </p:nvSpPr>
        <p:spPr>
          <a:xfrm>
            <a:off x="0" y="836712"/>
            <a:ext cx="865871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em atividade de risco</a:t>
            </a:r>
            <a:endParaRPr lang="pt-BR" sz="3200" b="1" dirty="0">
              <a:solidFill>
                <a:srgbClr val="002060"/>
              </a:solidFill>
              <a:latin typeface="Calibri" panose="020F0502020204030204" pitchFamily="34" charset="0"/>
            </a:endParaRPr>
          </a:p>
        </p:txBody>
      </p:sp>
      <p:pic>
        <p:nvPicPr>
          <p:cNvPr id="45058" name="Picture 2" descr="https://vereadoralexnh.files.wordpress.com/2011/04/policial-desenh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5616" y="5157192"/>
            <a:ext cx="1104057" cy="1380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5386111"/>
      </p:ext>
    </p:extLst>
  </p:cSld>
  <p:clrMapOvr>
    <a:masterClrMapping/>
  </p:clrMapOvr>
  <p:transition spd="med">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772816"/>
            <a:ext cx="9144000" cy="3939540"/>
          </a:xfrm>
          <a:prstGeom prst="rect">
            <a:avLst/>
          </a:prstGeom>
        </p:spPr>
        <p:txBody>
          <a:bodyPr wrap="square">
            <a:spAutoFit/>
          </a:bodyPr>
          <a:lstStyle>
            <a:defPPr>
              <a:defRPr lang="pt-BR"/>
            </a:defPPr>
            <a:lvl1pPr algn="ctr" rtl="0" fontAlgn="base">
              <a:spcBef>
                <a:spcPct val="0"/>
              </a:spcBef>
              <a:spcAft>
                <a:spcPct val="0"/>
              </a:spcAft>
              <a:defRPr sz="2000" kern="1200">
                <a:solidFill>
                  <a:schemeClr val="tx1"/>
                </a:solidFill>
                <a:latin typeface="Times New Roman" pitchFamily="18" charset="0"/>
                <a:ea typeface="+mn-ea"/>
                <a:cs typeface="+mn-cs"/>
              </a:defRPr>
            </a:lvl1pPr>
            <a:lvl2pPr marL="457200" algn="ctr" rtl="0" fontAlgn="base">
              <a:spcBef>
                <a:spcPct val="0"/>
              </a:spcBef>
              <a:spcAft>
                <a:spcPct val="0"/>
              </a:spcAft>
              <a:defRPr sz="2000" kern="1200">
                <a:solidFill>
                  <a:schemeClr val="tx1"/>
                </a:solidFill>
                <a:latin typeface="Times New Roman" pitchFamily="18" charset="0"/>
                <a:ea typeface="+mn-ea"/>
                <a:cs typeface="+mn-cs"/>
              </a:defRPr>
            </a:lvl2pPr>
            <a:lvl3pPr marL="914400" algn="ctr" rtl="0" fontAlgn="base">
              <a:spcBef>
                <a:spcPct val="0"/>
              </a:spcBef>
              <a:spcAft>
                <a:spcPct val="0"/>
              </a:spcAft>
              <a:defRPr sz="2000" kern="1200">
                <a:solidFill>
                  <a:schemeClr val="tx1"/>
                </a:solidFill>
                <a:latin typeface="Times New Roman" pitchFamily="18" charset="0"/>
                <a:ea typeface="+mn-ea"/>
                <a:cs typeface="+mn-cs"/>
              </a:defRPr>
            </a:lvl3pPr>
            <a:lvl4pPr marL="1371600" algn="ctr" rtl="0" fontAlgn="base">
              <a:spcBef>
                <a:spcPct val="0"/>
              </a:spcBef>
              <a:spcAft>
                <a:spcPct val="0"/>
              </a:spcAft>
              <a:defRPr sz="2000" kern="1200">
                <a:solidFill>
                  <a:schemeClr val="tx1"/>
                </a:solidFill>
                <a:latin typeface="Times New Roman" pitchFamily="18" charset="0"/>
                <a:ea typeface="+mn-ea"/>
                <a:cs typeface="+mn-cs"/>
              </a:defRPr>
            </a:lvl4pPr>
            <a:lvl5pPr marL="1828800" algn="ctr"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a:lstStyle>
          <a:p>
            <a:pPr algn="just"/>
            <a:endParaRPr lang="pt-BR" sz="800" dirty="0" smtClean="0">
              <a:solidFill>
                <a:srgbClr val="000000"/>
              </a:solidFill>
              <a:latin typeface="Calibri" panose="020F0502020204030204" pitchFamily="34" charset="0"/>
              <a:sym typeface="Wingdings" pitchFamily="2" charset="2"/>
            </a:endParaRPr>
          </a:p>
          <a:p>
            <a:pPr algn="just">
              <a:defRPr/>
            </a:pPr>
            <a:r>
              <a:rPr lang="pt-BR" sz="2200" u="sng" dirty="0" smtClean="0">
                <a:solidFill>
                  <a:srgbClr val="000000"/>
                </a:solidFill>
                <a:latin typeface="Calibri" panose="020F0502020204030204" pitchFamily="34" charset="0"/>
              </a:rPr>
              <a:t>Fundamento</a:t>
            </a:r>
            <a:r>
              <a:rPr lang="pt-BR" sz="2200" dirty="0" smtClean="0">
                <a:solidFill>
                  <a:srgbClr val="000000"/>
                </a:solidFill>
                <a:latin typeface="Calibri" panose="020F0502020204030204" pitchFamily="34" charset="0"/>
              </a:rPr>
              <a:t>: Impedimentos de longo prazo de natureza física, mental, intelectual ou sensorial que, </a:t>
            </a:r>
            <a:r>
              <a:rPr lang="pt-BR" sz="2200" b="1" u="sng" dirty="0" smtClean="0">
                <a:solidFill>
                  <a:srgbClr val="000000"/>
                </a:solidFill>
                <a:latin typeface="Calibri" panose="020F0502020204030204" pitchFamily="34" charset="0"/>
              </a:rPr>
              <a:t>em interação com diversas barreiras, dificultem a participação plena e efetiva da pessoa com deficiência na sociedade,</a:t>
            </a:r>
            <a:r>
              <a:rPr lang="pt-BR" sz="2200" dirty="0" smtClean="0">
                <a:solidFill>
                  <a:srgbClr val="000000"/>
                </a:solidFill>
                <a:latin typeface="Calibri" panose="020F0502020204030204" pitchFamily="34" charset="0"/>
              </a:rPr>
              <a:t> em igualdade de condições com as demais pessoas, conforme Convenção Internacional sobre os Direitos das Pessoas com Deficiência (aprovada pelo Decreto nº 6.949/2009).</a:t>
            </a:r>
          </a:p>
          <a:p>
            <a:pPr algn="just">
              <a:defRPr/>
            </a:pPr>
            <a:endParaRPr lang="pt-BR" sz="2200" dirty="0" smtClean="0">
              <a:solidFill>
                <a:srgbClr val="000000"/>
              </a:solidFill>
              <a:latin typeface="Calibri" panose="020F0502020204030204" pitchFamily="34" charset="0"/>
            </a:endParaRPr>
          </a:p>
          <a:p>
            <a:pPr algn="just">
              <a:defRPr/>
            </a:pPr>
            <a:r>
              <a:rPr lang="pt-BR" sz="2200" u="sng" dirty="0" smtClean="0">
                <a:solidFill>
                  <a:srgbClr val="000000"/>
                </a:solidFill>
                <a:latin typeface="Calibri" panose="020F0502020204030204" pitchFamily="34" charset="0"/>
              </a:rPr>
              <a:t>Capacidade x Funcionalidade</a:t>
            </a:r>
            <a:r>
              <a:rPr lang="pt-BR" sz="2200" dirty="0" smtClean="0">
                <a:solidFill>
                  <a:srgbClr val="000000"/>
                </a:solidFill>
                <a:latin typeface="Calibri" panose="020F0502020204030204" pitchFamily="34" charset="0"/>
              </a:rPr>
              <a:t>: A visão atual sobre a deficiência não se limita à questão da capacidade laboral, alcançando um modelo conceitual mais amplo, adotado na </a:t>
            </a:r>
            <a:r>
              <a:rPr lang="pt-BR" sz="2200" dirty="0" smtClean="0">
                <a:latin typeface="Calibri" panose="020F0502020204030204" pitchFamily="34" charset="0"/>
              </a:rPr>
              <a:t>Classificação </a:t>
            </a:r>
            <a:r>
              <a:rPr lang="pt-BR" sz="2200" dirty="0">
                <a:latin typeface="Calibri" panose="020F0502020204030204" pitchFamily="34" charset="0"/>
              </a:rPr>
              <a:t>Internacional de Funcionalidade, Incapacidade e Saúde – </a:t>
            </a:r>
            <a:r>
              <a:rPr lang="pt-BR" sz="2200" dirty="0" smtClean="0">
                <a:latin typeface="Calibri" panose="020F0502020204030204" pitchFamily="34" charset="0"/>
              </a:rPr>
              <a:t>CIF (aprovada pela 54ª Assembleia Mundial de Saúde, em 2001).</a:t>
            </a:r>
            <a:endParaRPr lang="pt-BR" sz="2200" dirty="0" smtClean="0">
              <a:solidFill>
                <a:srgbClr val="000000"/>
              </a:solidFill>
              <a:latin typeface="Calibri" panose="020F0502020204030204" pitchFamily="34" charset="0"/>
            </a:endParaRPr>
          </a:p>
        </p:txBody>
      </p:sp>
      <p:sp>
        <p:nvSpPr>
          <p:cNvPr id="3" name="CaixaDeTexto 2"/>
          <p:cNvSpPr txBox="1"/>
          <p:nvPr/>
        </p:nvSpPr>
        <p:spPr>
          <a:xfrm>
            <a:off x="0" y="980728"/>
            <a:ext cx="765523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com deficiência</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1256654462"/>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stretch>
            <a:fillRect/>
          </a:stretch>
        </p:blipFill>
        <p:spPr>
          <a:xfrm>
            <a:off x="623962" y="2283520"/>
            <a:ext cx="8124502" cy="3377728"/>
          </a:xfrm>
          <a:prstGeom prst="rect">
            <a:avLst/>
          </a:prstGeom>
          <a:effectLst>
            <a:softEdge rad="12700"/>
          </a:effectLst>
        </p:spPr>
      </p:pic>
      <p:sp>
        <p:nvSpPr>
          <p:cNvPr id="3" name="CaixaDeTexto 2"/>
          <p:cNvSpPr txBox="1"/>
          <p:nvPr/>
        </p:nvSpPr>
        <p:spPr>
          <a:xfrm>
            <a:off x="0" y="980728"/>
            <a:ext cx="765523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com deficiência</a:t>
            </a:r>
            <a:endParaRPr lang="pt-BR" sz="3200" b="1" dirty="0">
              <a:solidFill>
                <a:srgbClr val="002060"/>
              </a:solidFill>
              <a:latin typeface="Calibri" panose="020F0502020204030204" pitchFamily="34" charset="0"/>
            </a:endParaRPr>
          </a:p>
        </p:txBody>
      </p:sp>
      <p:sp>
        <p:nvSpPr>
          <p:cNvPr id="4" name="Retângulo 3"/>
          <p:cNvSpPr/>
          <p:nvPr/>
        </p:nvSpPr>
        <p:spPr>
          <a:xfrm>
            <a:off x="35496" y="5661248"/>
            <a:ext cx="9036496" cy="707886"/>
          </a:xfrm>
          <a:prstGeom prst="rect">
            <a:avLst/>
          </a:prstGeom>
        </p:spPr>
        <p:txBody>
          <a:bodyPr wrap="square">
            <a:spAutoFit/>
          </a:bodyPr>
          <a:lstStyle/>
          <a:p>
            <a:pPr marL="305100" lvl="0" algn="just">
              <a:spcAft>
                <a:spcPts val="300"/>
              </a:spcAft>
              <a:defRPr/>
            </a:pPr>
            <a:r>
              <a:rPr lang="pt-BR" dirty="0" smtClean="0"/>
              <a:t>(</a:t>
            </a:r>
            <a:r>
              <a:rPr lang="pt-BR" dirty="0"/>
              <a:t>Sensorial, Comunicação, Mobilidade, Cuidados Pessoais, Vida Doméstica, Educação, Trabalho e Vida Econômica, Socialização e Vida </a:t>
            </a:r>
            <a:r>
              <a:rPr lang="pt-BR" dirty="0" smtClean="0"/>
              <a:t>Comunitária)</a:t>
            </a:r>
            <a:endParaRPr lang="pt-BR"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257395817"/>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capitalteresina.com.br/media/uploads/2015/06/12/pessoas_com_deficienci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4837259"/>
            <a:ext cx="2771800" cy="1760093"/>
          </a:xfrm>
          <a:prstGeom prst="rect">
            <a:avLst/>
          </a:prstGeom>
          <a:noFill/>
          <a:extLst>
            <a:ext uri="{909E8E84-426E-40DD-AFC4-6F175D3DCCD1}">
              <a14:hiddenFill xmlns:a14="http://schemas.microsoft.com/office/drawing/2010/main">
                <a:solidFill>
                  <a:srgbClr val="FFFFFF"/>
                </a:solidFill>
              </a14:hiddenFill>
            </a:ext>
          </a:extLst>
        </p:spPr>
      </p:pic>
      <p:sp>
        <p:nvSpPr>
          <p:cNvPr id="3" name="Retângulo 2"/>
          <p:cNvSpPr/>
          <p:nvPr/>
        </p:nvSpPr>
        <p:spPr>
          <a:xfrm>
            <a:off x="-108520" y="1916832"/>
            <a:ext cx="9036496" cy="1008112"/>
          </a:xfrm>
          <a:prstGeom prst="rect">
            <a:avLst/>
          </a:prstGeom>
        </p:spPr>
        <p:txBody>
          <a:bodyPr wrap="square">
            <a:spAutoFit/>
          </a:bodyPr>
          <a:lstStyle/>
          <a:p>
            <a:pPr marL="305100" lvl="0" algn="just">
              <a:spcAft>
                <a:spcPts val="300"/>
              </a:spcAft>
              <a:defRPr/>
            </a:pPr>
            <a:r>
              <a:rPr lang="pt-BR" dirty="0">
                <a:solidFill>
                  <a:srgbClr val="000000"/>
                </a:solidFill>
                <a:latin typeface="Calibri" panose="020F0502020204030204" pitchFamily="34" charset="0"/>
              </a:rPr>
              <a:t>Existem algumas decisões em Mandados de Injunção de servidores públicos com deficiência determinando a aplicação da Lei Complementar nº 142/2013, que trata dessa aposentadoria especial no RGPS.</a:t>
            </a:r>
          </a:p>
        </p:txBody>
      </p:sp>
      <p:sp>
        <p:nvSpPr>
          <p:cNvPr id="4" name="Retângulo 3"/>
          <p:cNvSpPr/>
          <p:nvPr/>
        </p:nvSpPr>
        <p:spPr>
          <a:xfrm>
            <a:off x="31799" y="3140968"/>
            <a:ext cx="8910736" cy="2708434"/>
          </a:xfrm>
          <a:prstGeom prst="rect">
            <a:avLst/>
          </a:prstGeom>
        </p:spPr>
        <p:txBody>
          <a:bodyPr wrap="square">
            <a:spAutoFit/>
          </a:bodyPr>
          <a:lstStyle/>
          <a:p>
            <a:pPr marL="85725" algn="just">
              <a:spcAft>
                <a:spcPts val="300"/>
              </a:spcAft>
              <a:defRPr/>
            </a:pPr>
            <a:r>
              <a:rPr lang="pt-BR" dirty="0">
                <a:solidFill>
                  <a:srgbClr val="000000"/>
                </a:solidFill>
                <a:latin typeface="Calibri" panose="020F0502020204030204" pitchFamily="34" charset="0"/>
              </a:rPr>
              <a:t>A Instrução Normativa SPPS nº 02/2014, de 13/02/2014, disciplinou o cumprimento desses Mandados de Injunção</a:t>
            </a:r>
            <a:r>
              <a:rPr lang="pt-BR" dirty="0" smtClean="0">
                <a:solidFill>
                  <a:srgbClr val="000000"/>
                </a:solidFill>
                <a:latin typeface="Calibri" panose="020F0502020204030204" pitchFamily="34" charset="0"/>
              </a:rPr>
              <a:t>.</a:t>
            </a:r>
          </a:p>
          <a:p>
            <a:pPr marL="85725" algn="just">
              <a:spcAft>
                <a:spcPts val="300"/>
              </a:spcAft>
              <a:defRPr/>
            </a:pPr>
            <a:endParaRPr lang="pt-BR" dirty="0">
              <a:solidFill>
                <a:srgbClr val="000000"/>
              </a:solidFill>
              <a:latin typeface="Calibri" panose="020F0502020204030204" pitchFamily="34" charset="0"/>
            </a:endParaRPr>
          </a:p>
          <a:p>
            <a:pPr marL="85725" algn="just">
              <a:spcAft>
                <a:spcPts val="300"/>
              </a:spcAft>
              <a:defRPr/>
            </a:pPr>
            <a:r>
              <a:rPr lang="pt-BR" dirty="0">
                <a:solidFill>
                  <a:srgbClr val="000000"/>
                </a:solidFill>
                <a:latin typeface="Calibri" panose="020F0502020204030204" pitchFamily="34" charset="0"/>
              </a:rPr>
              <a:t>A avaliação </a:t>
            </a:r>
            <a:r>
              <a:rPr lang="pt-BR" u="sng" dirty="0">
                <a:solidFill>
                  <a:srgbClr val="000000"/>
                </a:solidFill>
                <a:latin typeface="Calibri" panose="020F0502020204030204" pitchFamily="34" charset="0"/>
              </a:rPr>
              <a:t>médica</a:t>
            </a:r>
            <a:r>
              <a:rPr lang="pt-BR" dirty="0">
                <a:solidFill>
                  <a:srgbClr val="000000"/>
                </a:solidFill>
                <a:latin typeface="Calibri" panose="020F0502020204030204" pitchFamily="34" charset="0"/>
              </a:rPr>
              <a:t> </a:t>
            </a:r>
            <a:r>
              <a:rPr lang="pt-BR" b="1" u="sng" dirty="0">
                <a:solidFill>
                  <a:srgbClr val="000000"/>
                </a:solidFill>
                <a:latin typeface="Calibri" panose="020F0502020204030204" pitchFamily="34" charset="0"/>
              </a:rPr>
              <a:t>e</a:t>
            </a:r>
            <a:r>
              <a:rPr lang="pt-BR" dirty="0">
                <a:solidFill>
                  <a:srgbClr val="000000"/>
                </a:solidFill>
                <a:latin typeface="Calibri" panose="020F0502020204030204" pitchFamily="34" charset="0"/>
              </a:rPr>
              <a:t> </a:t>
            </a:r>
            <a:r>
              <a:rPr lang="pt-BR" u="sng" dirty="0">
                <a:solidFill>
                  <a:srgbClr val="000000"/>
                </a:solidFill>
                <a:latin typeface="Calibri" panose="020F0502020204030204" pitchFamily="34" charset="0"/>
              </a:rPr>
              <a:t>funcional</a:t>
            </a:r>
            <a:r>
              <a:rPr lang="pt-BR" dirty="0">
                <a:solidFill>
                  <a:srgbClr val="000000"/>
                </a:solidFill>
                <a:latin typeface="Calibri" panose="020F0502020204030204" pitchFamily="34" charset="0"/>
              </a:rPr>
              <a:t> da deficiência deverá observar os critérios estabelecidos em normatização específica do RGPS, definidos pela Portaria Interministerial SDH-MPS-MF-MPOG-AGU n° 1, de 27/01/2014</a:t>
            </a:r>
            <a:r>
              <a:rPr lang="pt-BR" dirty="0" smtClean="0">
                <a:solidFill>
                  <a:srgbClr val="000000"/>
                </a:solidFill>
                <a:latin typeface="Calibri" panose="020F0502020204030204" pitchFamily="34" charset="0"/>
              </a:rPr>
              <a:t>.</a:t>
            </a:r>
          </a:p>
          <a:p>
            <a:pPr marL="85725" algn="just">
              <a:spcAft>
                <a:spcPts val="300"/>
              </a:spcAft>
              <a:defRPr/>
            </a:pPr>
            <a:endParaRPr lang="pt-BR" dirty="0">
              <a:solidFill>
                <a:srgbClr val="000000"/>
              </a:solidFill>
              <a:latin typeface="Calibri" panose="020F0502020204030204" pitchFamily="34" charset="0"/>
            </a:endParaRPr>
          </a:p>
          <a:p>
            <a:pPr marL="85725" algn="just">
              <a:spcAft>
                <a:spcPts val="300"/>
              </a:spcAft>
              <a:defRPr/>
            </a:pPr>
            <a:r>
              <a:rPr lang="pt-BR" dirty="0" err="1" smtClean="0">
                <a:solidFill>
                  <a:srgbClr val="000000"/>
                </a:solidFill>
                <a:latin typeface="Calibri" panose="020F0502020204030204" pitchFamily="34" charset="0"/>
              </a:rPr>
              <a:t>IF-Bra</a:t>
            </a:r>
            <a:r>
              <a:rPr lang="pt-BR" dirty="0" smtClean="0">
                <a:solidFill>
                  <a:srgbClr val="000000"/>
                </a:solidFill>
                <a:latin typeface="Calibri" panose="020F0502020204030204" pitchFamily="34" charset="0"/>
              </a:rPr>
              <a:t> – Índice de Funcionalidade Brasileiro</a:t>
            </a:r>
            <a:endParaRPr lang="pt-BR" dirty="0">
              <a:solidFill>
                <a:srgbClr val="000000"/>
              </a:solidFill>
              <a:latin typeface="Calibri" panose="020F0502020204030204" pitchFamily="34" charset="0"/>
            </a:endParaRPr>
          </a:p>
        </p:txBody>
      </p:sp>
      <p:sp>
        <p:nvSpPr>
          <p:cNvPr id="5" name="CaixaDeTexto 4"/>
          <p:cNvSpPr txBox="1"/>
          <p:nvPr/>
        </p:nvSpPr>
        <p:spPr>
          <a:xfrm>
            <a:off x="0" y="980728"/>
            <a:ext cx="765523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com deficiência</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2976532801"/>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772816"/>
            <a:ext cx="8964488" cy="2977738"/>
          </a:xfrm>
          <a:prstGeom prst="rect">
            <a:avLst/>
          </a:prstGeom>
        </p:spPr>
        <p:txBody>
          <a:bodyPr wrap="square">
            <a:spAutoFit/>
          </a:bodyPr>
          <a:lstStyle/>
          <a:p>
            <a:pPr marL="85725" algn="just">
              <a:spcAft>
                <a:spcPts val="300"/>
              </a:spcAft>
              <a:defRPr/>
            </a:pPr>
            <a:r>
              <a:rPr lang="pt-BR" dirty="0">
                <a:solidFill>
                  <a:srgbClr val="000000"/>
                </a:solidFill>
                <a:latin typeface="Calibri" panose="020F0502020204030204" pitchFamily="34" charset="0"/>
              </a:rPr>
              <a:t>Para essa modalidade de aposentadoria admite-se a contagem recíproca do tempo especial, na condição de segurado com deficiência, entre o RGPS, os RPPS e o regime de previdência militar (soma dos tempos com deficiência entre diferentes regimes) (art. 9°, II da Lei Complementar n° 142/2013</a:t>
            </a:r>
            <a:r>
              <a:rPr lang="pt-BR" dirty="0" smtClean="0">
                <a:solidFill>
                  <a:srgbClr val="000000"/>
                </a:solidFill>
                <a:latin typeface="Calibri" panose="020F0502020204030204" pitchFamily="34" charset="0"/>
              </a:rPr>
              <a:t>).</a:t>
            </a:r>
          </a:p>
          <a:p>
            <a:pPr marL="85725" algn="just">
              <a:spcAft>
                <a:spcPts val="300"/>
              </a:spcAft>
              <a:defRPr/>
            </a:pPr>
            <a:endParaRPr lang="pt-BR" dirty="0">
              <a:solidFill>
                <a:srgbClr val="000000"/>
              </a:solidFill>
              <a:latin typeface="Calibri" panose="020F0502020204030204" pitchFamily="34" charset="0"/>
            </a:endParaRPr>
          </a:p>
          <a:p>
            <a:pPr marL="85725" algn="just">
              <a:spcAft>
                <a:spcPts val="300"/>
              </a:spcAft>
              <a:defRPr/>
            </a:pPr>
            <a:r>
              <a:rPr lang="pt-BR" dirty="0">
                <a:solidFill>
                  <a:srgbClr val="000000"/>
                </a:solidFill>
                <a:latin typeface="Calibri" panose="020F0502020204030204" pitchFamily="34" charset="0"/>
              </a:rPr>
              <a:t>A CTC deverá identificar os períodos com deficiência e seus graus, vedada a conversão do tempo especial com deficiência em tempo comum (RPS - art. 125, § 1º, II e § 5º, na redação do Decreto nº 8.145/2013</a:t>
            </a:r>
            <a:r>
              <a:rPr lang="pt-BR" dirty="0" smtClean="0">
                <a:solidFill>
                  <a:srgbClr val="000000"/>
                </a:solidFill>
                <a:latin typeface="Calibri" panose="020F0502020204030204" pitchFamily="34" charset="0"/>
              </a:rPr>
              <a:t>).</a:t>
            </a:r>
          </a:p>
          <a:p>
            <a:pPr marL="85725" algn="just">
              <a:spcAft>
                <a:spcPts val="300"/>
              </a:spcAft>
              <a:defRPr/>
            </a:pPr>
            <a:endParaRPr lang="pt-BR" dirty="0">
              <a:solidFill>
                <a:srgbClr val="000000"/>
              </a:solidFill>
              <a:latin typeface="Calibri" panose="020F0502020204030204" pitchFamily="34" charset="0"/>
            </a:endParaRPr>
          </a:p>
        </p:txBody>
      </p:sp>
      <p:sp>
        <p:nvSpPr>
          <p:cNvPr id="3" name="CaixaDeTexto 2"/>
          <p:cNvSpPr txBox="1"/>
          <p:nvPr/>
        </p:nvSpPr>
        <p:spPr>
          <a:xfrm>
            <a:off x="0" y="980728"/>
            <a:ext cx="765523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com deficiência</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3633856328"/>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0" y="980728"/>
            <a:ext cx="765523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com deficiência</a:t>
            </a:r>
            <a:endParaRPr lang="pt-BR" sz="3200" b="1" dirty="0">
              <a:solidFill>
                <a:srgbClr val="002060"/>
              </a:solidFill>
              <a:latin typeface="Calibri" panose="020F0502020204030204" pitchFamily="34" charset="0"/>
            </a:endParaRPr>
          </a:p>
        </p:txBody>
      </p:sp>
      <p:sp>
        <p:nvSpPr>
          <p:cNvPr id="5" name="Retângulo 4"/>
          <p:cNvSpPr/>
          <p:nvPr/>
        </p:nvSpPr>
        <p:spPr>
          <a:xfrm>
            <a:off x="0" y="1772816"/>
            <a:ext cx="8964488" cy="5093702"/>
          </a:xfrm>
          <a:prstGeom prst="rect">
            <a:avLst/>
          </a:prstGeom>
        </p:spPr>
        <p:txBody>
          <a:bodyPr wrap="square">
            <a:spAutoFit/>
          </a:bodyPr>
          <a:lstStyle/>
          <a:p>
            <a:pPr marL="85725" algn="just">
              <a:spcAft>
                <a:spcPts val="300"/>
              </a:spcAft>
              <a:defRPr/>
            </a:pPr>
            <a:r>
              <a:rPr lang="pt-BR" b="1" dirty="0" smtClean="0">
                <a:solidFill>
                  <a:srgbClr val="000000"/>
                </a:solidFill>
                <a:latin typeface="Calibri" panose="020F0502020204030204" pitchFamily="34" charset="0"/>
              </a:rPr>
              <a:t>Requisitos para concessão da aposentadoria do servidor com deficiência</a:t>
            </a:r>
          </a:p>
          <a:p>
            <a:pPr marL="85725" algn="just">
              <a:spcAft>
                <a:spcPts val="300"/>
              </a:spcAft>
              <a:defRPr/>
            </a:pPr>
            <a:endParaRPr lang="pt-BR" b="1" dirty="0">
              <a:solidFill>
                <a:srgbClr val="000000"/>
              </a:solidFill>
              <a:latin typeface="Calibri" panose="020F0502020204030204" pitchFamily="34" charset="0"/>
            </a:endParaRPr>
          </a:p>
          <a:p>
            <a:pPr marL="85725" algn="just">
              <a:spcAft>
                <a:spcPts val="300"/>
              </a:spcAft>
              <a:defRPr/>
            </a:pPr>
            <a:r>
              <a:rPr lang="pt-BR" sz="2200" dirty="0" smtClean="0">
                <a:solidFill>
                  <a:srgbClr val="000000"/>
                </a:solidFill>
                <a:latin typeface="Calibri" panose="020F0502020204030204" pitchFamily="34" charset="0"/>
              </a:rPr>
              <a:t>Deve estar amparado </a:t>
            </a:r>
            <a:r>
              <a:rPr lang="pt-BR" sz="2200" dirty="0" smtClean="0">
                <a:solidFill>
                  <a:srgbClr val="000000"/>
                </a:solidFill>
                <a:latin typeface="Calibri" panose="020F0502020204030204" pitchFamily="34" charset="0"/>
              </a:rPr>
              <a:t>por Mandado de Injunção;</a:t>
            </a:r>
          </a:p>
          <a:p>
            <a:pPr marL="85725" algn="just">
              <a:spcAft>
                <a:spcPts val="300"/>
              </a:spcAft>
              <a:defRPr/>
            </a:pPr>
            <a:r>
              <a:rPr lang="pt-BR" sz="2200" dirty="0" smtClean="0">
                <a:solidFill>
                  <a:srgbClr val="000000"/>
                </a:solidFill>
                <a:latin typeface="Calibri" panose="020F0502020204030204" pitchFamily="34" charset="0"/>
              </a:rPr>
              <a:t>Tempo mínimo de 10 anos de efetivo exercício no serviço público e 5 anos no cargo efetivo em que se dará a aposentadoria;</a:t>
            </a:r>
          </a:p>
          <a:p>
            <a:pPr marL="85725" algn="just">
              <a:spcAft>
                <a:spcPts val="300"/>
              </a:spcAft>
              <a:defRPr/>
            </a:pPr>
            <a:r>
              <a:rPr lang="pt-BR" sz="2200" dirty="0" smtClean="0">
                <a:solidFill>
                  <a:srgbClr val="000000"/>
                </a:solidFill>
                <a:latin typeface="Calibri" panose="020F0502020204030204" pitchFamily="34" charset="0"/>
              </a:rPr>
              <a:t>Contar com o tempo de contribuição na condição de pessoa com deficiência de:</a:t>
            </a:r>
            <a:endParaRPr lang="pt-BR" sz="2200" dirty="0">
              <a:solidFill>
                <a:srgbClr val="000000"/>
              </a:solidFill>
              <a:latin typeface="Calibri" panose="020F0502020204030204" pitchFamily="34" charset="0"/>
            </a:endParaRPr>
          </a:p>
          <a:p>
            <a:pPr marL="85725" algn="just">
              <a:spcAft>
                <a:spcPts val="300"/>
              </a:spcAft>
              <a:defRPr/>
            </a:pPr>
            <a:r>
              <a:rPr lang="pt-BR" sz="2200" dirty="0" smtClean="0">
                <a:solidFill>
                  <a:srgbClr val="000000"/>
                </a:solidFill>
                <a:latin typeface="Calibri" panose="020F0502020204030204" pitchFamily="34" charset="0"/>
              </a:rPr>
              <a:t>	25 anos se homem, e 20 anos se mulher, para deficiência grave;</a:t>
            </a:r>
          </a:p>
          <a:p>
            <a:pPr marL="85725" algn="just">
              <a:spcAft>
                <a:spcPts val="300"/>
              </a:spcAft>
              <a:defRPr/>
            </a:pPr>
            <a:r>
              <a:rPr lang="pt-BR" sz="2200" dirty="0" smtClean="0">
                <a:solidFill>
                  <a:srgbClr val="000000"/>
                </a:solidFill>
                <a:latin typeface="Calibri" panose="020F0502020204030204" pitchFamily="34" charset="0"/>
              </a:rPr>
              <a:t>	29 anos se homem, e 24 anos se mulher para deficiência moderada;</a:t>
            </a:r>
          </a:p>
          <a:p>
            <a:pPr marL="85725" algn="just">
              <a:spcAft>
                <a:spcPts val="300"/>
              </a:spcAft>
              <a:defRPr/>
            </a:pPr>
            <a:r>
              <a:rPr lang="pt-BR" sz="2200" dirty="0" smtClean="0">
                <a:solidFill>
                  <a:srgbClr val="000000"/>
                </a:solidFill>
                <a:latin typeface="Calibri" panose="020F0502020204030204" pitchFamily="34" charset="0"/>
              </a:rPr>
              <a:t>	33 anos se homem e 28 anos se mulher para deficiência leve.</a:t>
            </a:r>
          </a:p>
          <a:p>
            <a:pPr marL="85725" algn="just">
              <a:spcAft>
                <a:spcPts val="300"/>
              </a:spcAft>
              <a:defRPr/>
            </a:pPr>
            <a:r>
              <a:rPr lang="pt-BR" sz="2200" dirty="0" smtClean="0">
                <a:solidFill>
                  <a:srgbClr val="000000"/>
                </a:solidFill>
                <a:latin typeface="Calibri" panose="020F0502020204030204" pitchFamily="34" charset="0"/>
              </a:rPr>
              <a:t>Ou, ter 60 anos de idade se homem e 55 anos se mulher, desde que cumprido o mínimo de 15 anos na condição de pessoa com deficiência. </a:t>
            </a:r>
          </a:p>
          <a:p>
            <a:pPr marL="85725" algn="just">
              <a:spcAft>
                <a:spcPts val="300"/>
              </a:spcAft>
              <a:defRPr/>
            </a:pPr>
            <a:endParaRPr lang="pt-BR" dirty="0" smtClean="0">
              <a:solidFill>
                <a:srgbClr val="000000"/>
              </a:solidFill>
              <a:latin typeface="Calibri" panose="020F0502020204030204" pitchFamily="34" charset="0"/>
            </a:endParaRPr>
          </a:p>
          <a:p>
            <a:pPr marL="85725" algn="just">
              <a:spcAft>
                <a:spcPts val="300"/>
              </a:spcAft>
              <a:defRPr/>
            </a:pPr>
            <a:endParaRPr lang="pt-BR"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495036478"/>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647980" y="3306557"/>
            <a:ext cx="6773900" cy="644595"/>
          </a:xfrm>
          <a:prstGeom prst="rect">
            <a:avLst/>
          </a:prstGeom>
        </p:spPr>
      </p:pic>
      <p:sp>
        <p:nvSpPr>
          <p:cNvPr id="4" name="CaixaDeTexto 3"/>
          <p:cNvSpPr txBox="1"/>
          <p:nvPr/>
        </p:nvSpPr>
        <p:spPr>
          <a:xfrm>
            <a:off x="0" y="980728"/>
            <a:ext cx="765523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com deficiência</a:t>
            </a:r>
            <a:endParaRPr lang="pt-BR" sz="3200" b="1" dirty="0">
              <a:solidFill>
                <a:srgbClr val="002060"/>
              </a:solidFill>
              <a:latin typeface="Calibri" panose="020F0502020204030204" pitchFamily="34" charset="0"/>
            </a:endParaRPr>
          </a:p>
        </p:txBody>
      </p:sp>
      <p:sp>
        <p:nvSpPr>
          <p:cNvPr id="5" name="Retângulo 4"/>
          <p:cNvSpPr/>
          <p:nvPr/>
        </p:nvSpPr>
        <p:spPr>
          <a:xfrm>
            <a:off x="0" y="1772816"/>
            <a:ext cx="8964488" cy="1785104"/>
          </a:xfrm>
          <a:prstGeom prst="rect">
            <a:avLst/>
          </a:prstGeom>
        </p:spPr>
        <p:txBody>
          <a:bodyPr wrap="square">
            <a:spAutoFit/>
          </a:bodyPr>
          <a:lstStyle/>
          <a:p>
            <a:pPr marL="85725" algn="just">
              <a:spcAft>
                <a:spcPts val="300"/>
              </a:spcAft>
              <a:defRPr/>
            </a:pPr>
            <a:r>
              <a:rPr lang="pt-BR" b="1" dirty="0" smtClean="0">
                <a:solidFill>
                  <a:srgbClr val="000000"/>
                </a:solidFill>
                <a:latin typeface="Calibri" panose="020F0502020204030204" pitchFamily="34" charset="0"/>
              </a:rPr>
              <a:t>Se a deficiência for posterior ao ingresso no cargo? </a:t>
            </a:r>
          </a:p>
          <a:p>
            <a:pPr marL="85725" algn="just">
              <a:spcAft>
                <a:spcPts val="300"/>
              </a:spcAft>
              <a:defRPr/>
            </a:pPr>
            <a:endParaRPr lang="pt-BR" b="1" dirty="0">
              <a:solidFill>
                <a:srgbClr val="000000"/>
              </a:solidFill>
              <a:latin typeface="Calibri" panose="020F0502020204030204" pitchFamily="34" charset="0"/>
            </a:endParaRPr>
          </a:p>
          <a:p>
            <a:pPr marL="85725" algn="just">
              <a:spcAft>
                <a:spcPts val="300"/>
              </a:spcAft>
              <a:defRPr/>
            </a:pPr>
            <a:endParaRPr lang="pt-BR" b="1" dirty="0" smtClean="0">
              <a:solidFill>
                <a:srgbClr val="000000"/>
              </a:solidFill>
              <a:latin typeface="Calibri" panose="020F0502020204030204" pitchFamily="34" charset="0"/>
            </a:endParaRPr>
          </a:p>
          <a:p>
            <a:pPr marL="85725" algn="just">
              <a:spcAft>
                <a:spcPts val="300"/>
              </a:spcAft>
              <a:defRPr/>
            </a:pPr>
            <a:endParaRPr lang="pt-BR" b="1" dirty="0">
              <a:solidFill>
                <a:srgbClr val="000000"/>
              </a:solidFill>
              <a:latin typeface="Calibri" panose="020F0502020204030204" pitchFamily="34" charset="0"/>
            </a:endParaRPr>
          </a:p>
          <a:p>
            <a:pPr marL="85725" algn="just">
              <a:spcAft>
                <a:spcPts val="300"/>
              </a:spcAft>
              <a:defRPr/>
            </a:pPr>
            <a:endParaRPr lang="pt-BR" dirty="0">
              <a:solidFill>
                <a:srgbClr val="000000"/>
              </a:solidFill>
              <a:latin typeface="Calibri" panose="020F0502020204030204" pitchFamily="34" charset="0"/>
            </a:endParaRPr>
          </a:p>
        </p:txBody>
      </p:sp>
      <p:pic>
        <p:nvPicPr>
          <p:cNvPr id="3" name="Imagem 2"/>
          <p:cNvPicPr>
            <a:picLocks noChangeAspect="1"/>
          </p:cNvPicPr>
          <p:nvPr/>
        </p:nvPicPr>
        <p:blipFill>
          <a:blip r:embed="rId3"/>
          <a:stretch>
            <a:fillRect/>
          </a:stretch>
        </p:blipFill>
        <p:spPr>
          <a:xfrm>
            <a:off x="647980" y="2420888"/>
            <a:ext cx="6773900" cy="995164"/>
          </a:xfrm>
          <a:prstGeom prst="rect">
            <a:avLst/>
          </a:prstGeom>
        </p:spPr>
      </p:pic>
      <p:pic>
        <p:nvPicPr>
          <p:cNvPr id="7" name="Imagem 6"/>
          <p:cNvPicPr>
            <a:picLocks noChangeAspect="1"/>
          </p:cNvPicPr>
          <p:nvPr/>
        </p:nvPicPr>
        <p:blipFill>
          <a:blip r:embed="rId4"/>
          <a:stretch>
            <a:fillRect/>
          </a:stretch>
        </p:blipFill>
        <p:spPr>
          <a:xfrm>
            <a:off x="1979712" y="4205992"/>
            <a:ext cx="6773900" cy="1540553"/>
          </a:xfrm>
          <a:prstGeom prst="rect">
            <a:avLst/>
          </a:prstGeom>
        </p:spPr>
      </p:pic>
    </p:spTree>
    <p:extLst>
      <p:ext uri="{BB962C8B-B14F-4D97-AF65-F5344CB8AC3E}">
        <p14:creationId xmlns:p14="http://schemas.microsoft.com/office/powerpoint/2010/main" val="825411637"/>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0" y="980728"/>
            <a:ext cx="765523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com deficiência</a:t>
            </a:r>
            <a:endParaRPr lang="pt-BR" sz="3200" b="1" dirty="0">
              <a:solidFill>
                <a:srgbClr val="002060"/>
              </a:solidFill>
              <a:latin typeface="Calibri" panose="020F0502020204030204" pitchFamily="34" charset="0"/>
            </a:endParaRPr>
          </a:p>
        </p:txBody>
      </p:sp>
      <p:sp>
        <p:nvSpPr>
          <p:cNvPr id="5" name="Retângulo 4"/>
          <p:cNvSpPr/>
          <p:nvPr/>
        </p:nvSpPr>
        <p:spPr>
          <a:xfrm>
            <a:off x="0" y="1772816"/>
            <a:ext cx="8964488" cy="2092881"/>
          </a:xfrm>
          <a:prstGeom prst="rect">
            <a:avLst/>
          </a:prstGeom>
        </p:spPr>
        <p:txBody>
          <a:bodyPr wrap="square">
            <a:spAutoFit/>
          </a:bodyPr>
          <a:lstStyle/>
          <a:p>
            <a:pPr marL="85725" algn="just">
              <a:spcAft>
                <a:spcPts val="300"/>
              </a:spcAft>
              <a:defRPr/>
            </a:pPr>
            <a:r>
              <a:rPr lang="pt-BR" b="1" dirty="0" smtClean="0">
                <a:solidFill>
                  <a:srgbClr val="000000"/>
                </a:solidFill>
                <a:latin typeface="Calibri" panose="020F0502020204030204" pitchFamily="34" charset="0"/>
              </a:rPr>
              <a:t>Homem possui 15 anos de contribuição antes da deficiência mais 4 anos com deficiência leve e 12 anos com deficiência moderada.</a:t>
            </a:r>
          </a:p>
          <a:p>
            <a:pPr marL="85725" algn="just">
              <a:spcAft>
                <a:spcPts val="300"/>
              </a:spcAft>
              <a:defRPr/>
            </a:pPr>
            <a:endParaRPr lang="pt-BR" b="1" dirty="0">
              <a:solidFill>
                <a:srgbClr val="000000"/>
              </a:solidFill>
              <a:latin typeface="Calibri" panose="020F0502020204030204" pitchFamily="34" charset="0"/>
            </a:endParaRPr>
          </a:p>
          <a:p>
            <a:pPr marL="85725" algn="just">
              <a:spcAft>
                <a:spcPts val="300"/>
              </a:spcAft>
              <a:defRPr/>
            </a:pPr>
            <a:endParaRPr lang="pt-BR" b="1" dirty="0" smtClean="0">
              <a:solidFill>
                <a:srgbClr val="000000"/>
              </a:solidFill>
              <a:latin typeface="Calibri" panose="020F0502020204030204" pitchFamily="34" charset="0"/>
            </a:endParaRPr>
          </a:p>
          <a:p>
            <a:pPr marL="85725" algn="just">
              <a:spcAft>
                <a:spcPts val="300"/>
              </a:spcAft>
              <a:defRPr/>
            </a:pPr>
            <a:endParaRPr lang="pt-BR" b="1" dirty="0">
              <a:solidFill>
                <a:srgbClr val="000000"/>
              </a:solidFill>
              <a:latin typeface="Calibri" panose="020F0502020204030204" pitchFamily="34" charset="0"/>
            </a:endParaRPr>
          </a:p>
          <a:p>
            <a:pPr marL="85725" algn="just">
              <a:spcAft>
                <a:spcPts val="300"/>
              </a:spcAft>
              <a:defRPr/>
            </a:pPr>
            <a:endParaRPr lang="pt-BR" dirty="0">
              <a:solidFill>
                <a:srgbClr val="000000"/>
              </a:solidFill>
              <a:latin typeface="Calibri" panose="020F0502020204030204" pitchFamily="34" charset="0"/>
            </a:endParaRPr>
          </a:p>
        </p:txBody>
      </p:sp>
      <p:pic>
        <p:nvPicPr>
          <p:cNvPr id="7" name="Imagem 6"/>
          <p:cNvPicPr>
            <a:picLocks noChangeAspect="1"/>
          </p:cNvPicPr>
          <p:nvPr/>
        </p:nvPicPr>
        <p:blipFill>
          <a:blip r:embed="rId2"/>
          <a:stretch>
            <a:fillRect/>
          </a:stretch>
        </p:blipFill>
        <p:spPr>
          <a:xfrm>
            <a:off x="2198520" y="2532457"/>
            <a:ext cx="6773900" cy="1540553"/>
          </a:xfrm>
          <a:prstGeom prst="rect">
            <a:avLst/>
          </a:prstGeom>
        </p:spPr>
      </p:pic>
      <p:sp>
        <p:nvSpPr>
          <p:cNvPr id="8" name="Retângulo 7"/>
          <p:cNvSpPr/>
          <p:nvPr/>
        </p:nvSpPr>
        <p:spPr>
          <a:xfrm>
            <a:off x="179512" y="4625338"/>
            <a:ext cx="8964488" cy="2823850"/>
          </a:xfrm>
          <a:prstGeom prst="rect">
            <a:avLst/>
          </a:prstGeom>
        </p:spPr>
        <p:txBody>
          <a:bodyPr wrap="square">
            <a:spAutoFit/>
          </a:bodyPr>
          <a:lstStyle/>
          <a:p>
            <a:pPr marL="85725">
              <a:spcAft>
                <a:spcPts val="300"/>
              </a:spcAft>
              <a:defRPr/>
            </a:pPr>
            <a:r>
              <a:rPr lang="pt-BR" b="1" dirty="0" smtClean="0">
                <a:solidFill>
                  <a:srgbClr val="000000"/>
                </a:solidFill>
                <a:latin typeface="Calibri" panose="020F0502020204030204" pitchFamily="34" charset="0"/>
              </a:rPr>
              <a:t>15 x 0,83 = 12,45</a:t>
            </a:r>
          </a:p>
          <a:p>
            <a:pPr marL="85725">
              <a:spcAft>
                <a:spcPts val="300"/>
              </a:spcAft>
              <a:defRPr/>
            </a:pPr>
            <a:r>
              <a:rPr lang="pt-BR" b="1" dirty="0" smtClean="0">
                <a:solidFill>
                  <a:srgbClr val="000000"/>
                </a:solidFill>
                <a:latin typeface="Calibri" panose="020F0502020204030204" pitchFamily="34" charset="0"/>
              </a:rPr>
              <a:t>  4 x 0,88 = 3,52</a:t>
            </a:r>
          </a:p>
          <a:p>
            <a:pPr marL="85725">
              <a:spcAft>
                <a:spcPts val="300"/>
              </a:spcAft>
              <a:defRPr/>
            </a:pPr>
            <a:r>
              <a:rPr lang="pt-BR" b="1" dirty="0" smtClean="0">
                <a:solidFill>
                  <a:srgbClr val="000000"/>
                </a:solidFill>
                <a:latin typeface="Calibri" panose="020F0502020204030204" pitchFamily="34" charset="0"/>
              </a:rPr>
              <a:t>12 anos moderado</a:t>
            </a:r>
          </a:p>
          <a:p>
            <a:pPr marL="85725">
              <a:spcAft>
                <a:spcPts val="300"/>
              </a:spcAft>
              <a:defRPr/>
            </a:pPr>
            <a:r>
              <a:rPr lang="pt-BR" b="1" dirty="0" smtClean="0">
                <a:solidFill>
                  <a:srgbClr val="000000"/>
                </a:solidFill>
                <a:latin typeface="Calibri" panose="020F0502020204030204" pitchFamily="34" charset="0"/>
              </a:rPr>
              <a:t>12,45 + 3,52 + 12 = 27,97 – 29 = 1,03</a:t>
            </a:r>
          </a:p>
          <a:p>
            <a:pPr marL="85725" algn="just">
              <a:spcAft>
                <a:spcPts val="300"/>
              </a:spcAft>
              <a:defRPr/>
            </a:pPr>
            <a:endParaRPr lang="pt-BR" b="1" dirty="0">
              <a:solidFill>
                <a:srgbClr val="000000"/>
              </a:solidFill>
              <a:latin typeface="Calibri" panose="020F0502020204030204" pitchFamily="34" charset="0"/>
            </a:endParaRPr>
          </a:p>
          <a:p>
            <a:pPr marL="85725" algn="just">
              <a:spcAft>
                <a:spcPts val="300"/>
              </a:spcAft>
              <a:defRPr/>
            </a:pPr>
            <a:endParaRPr lang="pt-BR" b="1" dirty="0" smtClean="0">
              <a:solidFill>
                <a:srgbClr val="000000"/>
              </a:solidFill>
              <a:latin typeface="Calibri" panose="020F0502020204030204" pitchFamily="34" charset="0"/>
            </a:endParaRPr>
          </a:p>
          <a:p>
            <a:pPr marL="85725" algn="just">
              <a:spcAft>
                <a:spcPts val="300"/>
              </a:spcAft>
              <a:defRPr/>
            </a:pPr>
            <a:endParaRPr lang="pt-BR" b="1" dirty="0">
              <a:solidFill>
                <a:srgbClr val="000000"/>
              </a:solidFill>
              <a:latin typeface="Calibri" panose="020F0502020204030204" pitchFamily="34" charset="0"/>
            </a:endParaRPr>
          </a:p>
          <a:p>
            <a:pPr marL="85725" algn="just">
              <a:spcAft>
                <a:spcPts val="300"/>
              </a:spcAft>
              <a:defRPr/>
            </a:pPr>
            <a:endParaRPr lang="pt-BR"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883982402"/>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0" y="980728"/>
            <a:ext cx="7655237"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Aposentadoria do servidor com deficiência</a:t>
            </a:r>
            <a:endParaRPr lang="pt-BR" sz="3200" b="1" dirty="0">
              <a:solidFill>
                <a:srgbClr val="002060"/>
              </a:solidFill>
              <a:latin typeface="Calibri" panose="020F0502020204030204" pitchFamily="34" charset="0"/>
            </a:endParaRPr>
          </a:p>
        </p:txBody>
      </p:sp>
      <p:sp>
        <p:nvSpPr>
          <p:cNvPr id="6" name="Retângulo 5"/>
          <p:cNvSpPr/>
          <p:nvPr/>
        </p:nvSpPr>
        <p:spPr>
          <a:xfrm>
            <a:off x="0" y="1772816"/>
            <a:ext cx="8964488" cy="5055230"/>
          </a:xfrm>
          <a:prstGeom prst="rect">
            <a:avLst/>
          </a:prstGeom>
        </p:spPr>
        <p:txBody>
          <a:bodyPr wrap="square">
            <a:spAutoFit/>
          </a:bodyPr>
          <a:lstStyle/>
          <a:p>
            <a:pPr marL="85725" algn="just">
              <a:spcAft>
                <a:spcPts val="300"/>
              </a:spcAft>
              <a:defRPr/>
            </a:pPr>
            <a:r>
              <a:rPr lang="pt-BR" b="1" dirty="0" smtClean="0">
                <a:solidFill>
                  <a:srgbClr val="000000"/>
                </a:solidFill>
                <a:latin typeface="Calibri" panose="020F0502020204030204" pitchFamily="34" charset="0"/>
              </a:rPr>
              <a:t>Regras de cálculo e reajustamento dos benefícios do servidor com deficiência</a:t>
            </a:r>
          </a:p>
          <a:p>
            <a:pPr marL="85725" algn="just">
              <a:spcAft>
                <a:spcPts val="300"/>
              </a:spcAft>
              <a:defRPr/>
            </a:pPr>
            <a:endParaRPr lang="pt-BR" b="1" dirty="0">
              <a:solidFill>
                <a:srgbClr val="000000"/>
              </a:solidFill>
              <a:latin typeface="Calibri" panose="020F0502020204030204" pitchFamily="34" charset="0"/>
            </a:endParaRPr>
          </a:p>
          <a:p>
            <a:pPr marL="85725" algn="just">
              <a:spcAft>
                <a:spcPts val="300"/>
              </a:spcAft>
              <a:defRPr/>
            </a:pPr>
            <a:r>
              <a:rPr lang="pt-BR" sz="2200" dirty="0" smtClean="0">
                <a:solidFill>
                  <a:srgbClr val="000000"/>
                </a:solidFill>
                <a:latin typeface="Calibri" panose="020F0502020204030204" pitchFamily="34" charset="0"/>
              </a:rPr>
              <a:t>Quando implementado o tempo previstos no art. 4º da IN, os proventos serão integrais, segue a regra geral do art. 40:</a:t>
            </a:r>
          </a:p>
          <a:p>
            <a:pPr marL="85725" algn="just">
              <a:spcAft>
                <a:spcPts val="300"/>
              </a:spcAft>
              <a:defRPr/>
            </a:pPr>
            <a:r>
              <a:rPr lang="pt-BR" sz="2200" dirty="0" smtClean="0">
                <a:solidFill>
                  <a:srgbClr val="000000"/>
                </a:solidFill>
                <a:latin typeface="Calibri" panose="020F0502020204030204" pitchFamily="34" charset="0"/>
              </a:rPr>
              <a:t>	25 anos se homem, e 20 anos se mulher, para deficiência grave;</a:t>
            </a:r>
          </a:p>
          <a:p>
            <a:pPr marL="85725" algn="just">
              <a:spcAft>
                <a:spcPts val="300"/>
              </a:spcAft>
              <a:defRPr/>
            </a:pPr>
            <a:r>
              <a:rPr lang="pt-BR" sz="2200" dirty="0" smtClean="0">
                <a:solidFill>
                  <a:srgbClr val="000000"/>
                </a:solidFill>
                <a:latin typeface="Calibri" panose="020F0502020204030204" pitchFamily="34" charset="0"/>
              </a:rPr>
              <a:t>	29 anos se homem, e 24 anos se mulher para deficiência moderada;</a:t>
            </a:r>
          </a:p>
          <a:p>
            <a:pPr marL="85725" algn="just">
              <a:spcAft>
                <a:spcPts val="300"/>
              </a:spcAft>
              <a:defRPr/>
            </a:pPr>
            <a:r>
              <a:rPr lang="pt-BR" sz="2200" dirty="0" smtClean="0">
                <a:solidFill>
                  <a:srgbClr val="000000"/>
                </a:solidFill>
                <a:latin typeface="Calibri" panose="020F0502020204030204" pitchFamily="34" charset="0"/>
              </a:rPr>
              <a:t>	33 anos se homem e 28 anos se mulher para deficiência leve.</a:t>
            </a:r>
          </a:p>
          <a:p>
            <a:pPr marL="85725" algn="just">
              <a:spcAft>
                <a:spcPts val="300"/>
              </a:spcAft>
              <a:defRPr/>
            </a:pPr>
            <a:endParaRPr lang="pt-BR" sz="2200" dirty="0" smtClean="0">
              <a:solidFill>
                <a:srgbClr val="000000"/>
              </a:solidFill>
              <a:latin typeface="Calibri" panose="020F0502020204030204" pitchFamily="34" charset="0"/>
            </a:endParaRPr>
          </a:p>
          <a:p>
            <a:pPr marL="85725" algn="just">
              <a:spcAft>
                <a:spcPts val="300"/>
              </a:spcAft>
              <a:defRPr/>
            </a:pPr>
            <a:r>
              <a:rPr lang="pt-BR" sz="2200" dirty="0" smtClean="0">
                <a:solidFill>
                  <a:srgbClr val="000000"/>
                </a:solidFill>
                <a:latin typeface="Calibri" panose="020F0502020204030204" pitchFamily="34" charset="0"/>
              </a:rPr>
              <a:t>No caso da aposentadoria do servidor com deficiência por idade, ou seja, quando tiver 60 anos de idade se homem e 55 anos se mulher, desde que cumprido o mínimo de 15 anos na condição de pessoa com deficiência, os proventos serão proporcionais pelo tempo mínimo do tempo de deficiência.</a:t>
            </a:r>
          </a:p>
          <a:p>
            <a:pPr marL="85725" algn="just">
              <a:spcAft>
                <a:spcPts val="300"/>
              </a:spcAft>
              <a:defRPr/>
            </a:pPr>
            <a:endParaRPr lang="pt-BR" dirty="0" smtClean="0">
              <a:solidFill>
                <a:srgbClr val="000000"/>
              </a:solidFill>
              <a:latin typeface="Calibri" panose="020F0502020204030204" pitchFamily="34" charset="0"/>
            </a:endParaRPr>
          </a:p>
          <a:p>
            <a:pPr marL="85725" algn="just">
              <a:spcAft>
                <a:spcPts val="300"/>
              </a:spcAft>
              <a:defRPr/>
            </a:pPr>
            <a:endParaRPr lang="pt-BR"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965508957"/>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ço Reservado para Conteúdo 2"/>
          <p:cNvSpPr>
            <a:spLocks noGrp="1"/>
          </p:cNvSpPr>
          <p:nvPr>
            <p:ph idx="1"/>
          </p:nvPr>
        </p:nvSpPr>
        <p:spPr>
          <a:xfrm>
            <a:off x="457200" y="1125538"/>
            <a:ext cx="8229600" cy="5000625"/>
          </a:xfrm>
        </p:spPr>
        <p:txBody>
          <a:bodyPr/>
          <a:lstStyle/>
          <a:p>
            <a:pPr marL="0" indent="0" algn="ctr">
              <a:spcBef>
                <a:spcPct val="0"/>
              </a:spcBef>
              <a:buFontTx/>
              <a:buNone/>
            </a:pPr>
            <a:r>
              <a:rPr lang="pt-BR" altLang="pt-BR" sz="1800" b="1" dirty="0" smtClean="0">
                <a:solidFill>
                  <a:srgbClr val="000000"/>
                </a:solidFill>
              </a:rPr>
              <a:t>Ministério da Fazenda</a:t>
            </a:r>
            <a:endParaRPr lang="pt-BR" altLang="pt-BR" sz="1800" b="1" dirty="0" smtClean="0">
              <a:solidFill>
                <a:srgbClr val="000000"/>
              </a:solidFill>
            </a:endParaRPr>
          </a:p>
          <a:p>
            <a:pPr marL="0" indent="0" algn="ctr">
              <a:spcBef>
                <a:spcPct val="0"/>
              </a:spcBef>
              <a:buFontTx/>
              <a:buNone/>
            </a:pPr>
            <a:r>
              <a:rPr lang="pt-BR" altLang="pt-BR" sz="1800" b="1" dirty="0" smtClean="0">
                <a:solidFill>
                  <a:srgbClr val="000000"/>
                </a:solidFill>
              </a:rPr>
              <a:t>Secretaria </a:t>
            </a:r>
            <a:r>
              <a:rPr lang="pt-BR" altLang="pt-BR" sz="1800" b="1" dirty="0" smtClean="0">
                <a:solidFill>
                  <a:srgbClr val="000000"/>
                </a:solidFill>
              </a:rPr>
              <a:t>de Políticas de Previdência Social</a:t>
            </a:r>
          </a:p>
          <a:p>
            <a:pPr marL="0" indent="0" algn="ctr">
              <a:spcBef>
                <a:spcPct val="0"/>
              </a:spcBef>
              <a:buFontTx/>
              <a:buNone/>
            </a:pPr>
            <a:r>
              <a:rPr lang="pt-BR" altLang="pt-BR" sz="1800" b="1" dirty="0" smtClean="0">
                <a:solidFill>
                  <a:srgbClr val="000000"/>
                </a:solidFill>
              </a:rPr>
              <a:t>Departamento </a:t>
            </a:r>
            <a:r>
              <a:rPr lang="pt-BR" altLang="pt-BR" sz="1800" b="1" dirty="0" smtClean="0">
                <a:solidFill>
                  <a:srgbClr val="000000"/>
                </a:solidFill>
              </a:rPr>
              <a:t>dos Regimes de Previdência no Serviço Público</a:t>
            </a:r>
          </a:p>
          <a:p>
            <a:pPr marL="0" indent="0" algn="ctr">
              <a:spcBef>
                <a:spcPct val="0"/>
              </a:spcBef>
              <a:buFontTx/>
              <a:buNone/>
            </a:pPr>
            <a:r>
              <a:rPr lang="pt-BR" altLang="pt-BR" sz="1800" b="1" dirty="0" smtClean="0">
                <a:solidFill>
                  <a:srgbClr val="000000"/>
                </a:solidFill>
              </a:rPr>
              <a:t>Coordenação-Geral </a:t>
            </a:r>
            <a:r>
              <a:rPr lang="pt-BR" altLang="pt-BR" sz="1800" b="1" dirty="0" smtClean="0">
                <a:solidFill>
                  <a:srgbClr val="000000"/>
                </a:solidFill>
              </a:rPr>
              <a:t>de Normatização e Acompanhamento Legal</a:t>
            </a:r>
          </a:p>
          <a:p>
            <a:pPr marL="0" indent="0" algn="ctr" eaLnBrk="1" hangingPunct="1">
              <a:lnSpc>
                <a:spcPct val="80000"/>
              </a:lnSpc>
              <a:buFontTx/>
              <a:buNone/>
            </a:pPr>
            <a:endParaRPr lang="pt-BR" altLang="pt-BR" sz="1200" b="1" i="1" dirty="0" smtClean="0">
              <a:solidFill>
                <a:srgbClr val="0033CC"/>
              </a:solidFill>
            </a:endParaRPr>
          </a:p>
          <a:p>
            <a:pPr marL="0" indent="0" algn="ctr" eaLnBrk="1" hangingPunct="1">
              <a:lnSpc>
                <a:spcPct val="80000"/>
              </a:lnSpc>
              <a:buFontTx/>
              <a:buNone/>
            </a:pPr>
            <a:endParaRPr lang="pt-BR" altLang="pt-BR" sz="1200" b="1" i="1" dirty="0" smtClean="0">
              <a:solidFill>
                <a:srgbClr val="0033CC"/>
              </a:solidFill>
            </a:endParaRPr>
          </a:p>
          <a:p>
            <a:pPr marL="0" indent="0" algn="ctr" eaLnBrk="1" hangingPunct="1">
              <a:lnSpc>
                <a:spcPct val="80000"/>
              </a:lnSpc>
              <a:buFontTx/>
              <a:buNone/>
            </a:pPr>
            <a:r>
              <a:rPr lang="pt-BR" altLang="pt-BR" sz="2000" b="1" i="1" dirty="0" smtClean="0">
                <a:solidFill>
                  <a:srgbClr val="0000FF"/>
                </a:solidFill>
                <a:hlinkClick r:id="rId2"/>
              </a:rPr>
              <a:t>www.mtps.gov.br</a:t>
            </a:r>
            <a:endParaRPr lang="pt-BR" altLang="pt-BR" sz="2000" b="1" i="1" dirty="0" smtClean="0">
              <a:solidFill>
                <a:srgbClr val="0000FF"/>
              </a:solidFill>
            </a:endParaRPr>
          </a:p>
          <a:p>
            <a:pPr marL="0" indent="0" algn="ctr" eaLnBrk="1" hangingPunct="1">
              <a:lnSpc>
                <a:spcPct val="80000"/>
              </a:lnSpc>
              <a:buFontTx/>
              <a:buNone/>
            </a:pPr>
            <a:r>
              <a:rPr lang="pt-BR" altLang="pt-BR" sz="2000" b="1" i="1" dirty="0" smtClean="0">
                <a:solidFill>
                  <a:srgbClr val="0000FF"/>
                </a:solidFill>
              </a:rPr>
              <a:t>(Serviços aos RPPS - Previdência no Serviço Público)</a:t>
            </a:r>
          </a:p>
          <a:p>
            <a:pPr marL="0" indent="0" algn="ctr" eaLnBrk="1" hangingPunct="1">
              <a:lnSpc>
                <a:spcPct val="80000"/>
              </a:lnSpc>
              <a:buFontTx/>
              <a:buNone/>
            </a:pPr>
            <a:endParaRPr lang="pt-BR" altLang="pt-BR" sz="2000" b="1" i="1" dirty="0" smtClean="0">
              <a:solidFill>
                <a:srgbClr val="0000FF"/>
              </a:solidFill>
            </a:endParaRPr>
          </a:p>
          <a:p>
            <a:pPr marL="0" indent="0" algn="ctr" eaLnBrk="1" hangingPunct="1">
              <a:lnSpc>
                <a:spcPct val="80000"/>
              </a:lnSpc>
              <a:buFontTx/>
              <a:buNone/>
            </a:pPr>
            <a:endParaRPr lang="pt-BR" altLang="pt-BR" sz="2000" b="1" i="1" dirty="0" smtClean="0">
              <a:solidFill>
                <a:srgbClr val="0000FF"/>
              </a:solidFill>
            </a:endParaRPr>
          </a:p>
          <a:p>
            <a:pPr marL="0" indent="0" algn="ctr" eaLnBrk="1" hangingPunct="1">
              <a:lnSpc>
                <a:spcPct val="80000"/>
              </a:lnSpc>
              <a:buFontTx/>
              <a:buNone/>
            </a:pPr>
            <a:r>
              <a:rPr lang="pt-BR" altLang="pt-BR" sz="2000" b="1" i="1" dirty="0" smtClean="0">
                <a:solidFill>
                  <a:srgbClr val="0000FF"/>
                </a:solidFill>
                <a:hlinkClick r:id="rId3"/>
              </a:rPr>
              <a:t>sps.cgnal@previdencia.gov.br</a:t>
            </a:r>
            <a:r>
              <a:rPr lang="pt-BR" altLang="pt-BR" sz="2000" b="1" i="1" dirty="0" smtClean="0">
                <a:solidFill>
                  <a:srgbClr val="0000FF"/>
                </a:solidFill>
              </a:rPr>
              <a:t> - (61) 2021 5555</a:t>
            </a:r>
          </a:p>
          <a:p>
            <a:pPr marL="0" indent="0" algn="ctr" eaLnBrk="1" hangingPunct="1">
              <a:lnSpc>
                <a:spcPct val="80000"/>
              </a:lnSpc>
              <a:buFontTx/>
              <a:buNone/>
            </a:pPr>
            <a:endParaRPr lang="pt-BR" altLang="pt-BR" sz="2000" b="1" i="1" dirty="0" smtClean="0">
              <a:solidFill>
                <a:srgbClr val="0033CC"/>
              </a:solidFill>
            </a:endParaRPr>
          </a:p>
          <a:p>
            <a:pPr marL="0" indent="0" algn="ctr" eaLnBrk="1" hangingPunct="1">
              <a:lnSpc>
                <a:spcPct val="80000"/>
              </a:lnSpc>
              <a:buFontTx/>
              <a:buNone/>
            </a:pPr>
            <a:endParaRPr lang="pt-BR" altLang="pt-BR" sz="2000" b="1" i="1" dirty="0" smtClean="0">
              <a:solidFill>
                <a:srgbClr val="0033CC"/>
              </a:solidFill>
            </a:endParaRPr>
          </a:p>
          <a:p>
            <a:pPr marL="0" indent="0" algn="ctr" eaLnBrk="1" hangingPunct="1">
              <a:lnSpc>
                <a:spcPct val="80000"/>
              </a:lnSpc>
              <a:buFontTx/>
              <a:buNone/>
            </a:pPr>
            <a:endParaRPr lang="pt-BR" altLang="pt-BR" sz="2000" b="1" i="1" dirty="0" smtClean="0">
              <a:solidFill>
                <a:srgbClr val="0033CC"/>
              </a:solidFill>
            </a:endParaRPr>
          </a:p>
          <a:p>
            <a:pPr marL="0" indent="0" algn="ctr" eaLnBrk="1" hangingPunct="1">
              <a:lnSpc>
                <a:spcPct val="80000"/>
              </a:lnSpc>
              <a:buFontTx/>
              <a:buNone/>
            </a:pPr>
            <a:r>
              <a:rPr lang="pt-BR" altLang="pt-BR" sz="2000" b="1" i="1" dirty="0" smtClean="0">
                <a:solidFill>
                  <a:srgbClr val="0033CC"/>
                </a:solidFill>
              </a:rPr>
              <a:t>LEONARDO DA SILVA MOTTA</a:t>
            </a:r>
          </a:p>
          <a:p>
            <a:pPr marL="0" indent="0" algn="ctr" eaLnBrk="1" hangingPunct="1">
              <a:lnSpc>
                <a:spcPct val="80000"/>
              </a:lnSpc>
              <a:buFontTx/>
              <a:buNone/>
            </a:pPr>
            <a:r>
              <a:rPr lang="pt-BR" altLang="pt-BR" sz="2000" b="1" i="1" dirty="0" smtClean="0">
                <a:solidFill>
                  <a:srgbClr val="0033CC"/>
                </a:solidFill>
              </a:rPr>
              <a:t>Coordenador-Geral de Normatização e Acompanhamento Legal</a:t>
            </a:r>
          </a:p>
          <a:p>
            <a:pPr marL="0" indent="0">
              <a:buFontTx/>
              <a:buNone/>
            </a:pPr>
            <a:endParaRPr lang="pt-BR" altLang="pt-BR" dirty="0" smtClean="0"/>
          </a:p>
        </p:txBody>
      </p:sp>
    </p:spTree>
    <p:extLst>
      <p:ext uri="{BB962C8B-B14F-4D97-AF65-F5344CB8AC3E}">
        <p14:creationId xmlns:p14="http://schemas.microsoft.com/office/powerpoint/2010/main" val="149491782"/>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1417" y="1628800"/>
            <a:ext cx="8784976" cy="4693593"/>
          </a:xfrm>
          <a:prstGeom prst="rect">
            <a:avLst/>
          </a:prstGeom>
        </p:spPr>
        <p:txBody>
          <a:bodyPr wrap="square">
            <a:spAutoFit/>
          </a:bodyPr>
          <a:lstStyle/>
          <a:p>
            <a:pPr algn="just">
              <a:spcAft>
                <a:spcPts val="600"/>
              </a:spcAft>
            </a:pPr>
            <a:r>
              <a:rPr lang="pt-BR" sz="2200" dirty="0" smtClean="0">
                <a:solidFill>
                  <a:srgbClr val="000000"/>
                </a:solidFill>
              </a:rPr>
              <a:t>O Art. 24, XII</a:t>
            </a:r>
            <a:r>
              <a:rPr lang="en-US" sz="2200" dirty="0" smtClean="0">
                <a:solidFill>
                  <a:srgbClr val="000000"/>
                </a:solidFill>
              </a:rPr>
              <a:t> da </a:t>
            </a:r>
            <a:r>
              <a:rPr lang="en-US" sz="2200" dirty="0" err="1" smtClean="0">
                <a:solidFill>
                  <a:srgbClr val="000000"/>
                </a:solidFill>
              </a:rPr>
              <a:t>Constituição</a:t>
            </a:r>
            <a:r>
              <a:rPr lang="en-US" sz="2200" dirty="0" smtClean="0">
                <a:solidFill>
                  <a:srgbClr val="000000"/>
                </a:solidFill>
              </a:rPr>
              <a:t> Federal </a:t>
            </a:r>
            <a:r>
              <a:rPr lang="en-US" sz="2200" dirty="0" err="1" smtClean="0">
                <a:solidFill>
                  <a:srgbClr val="000000"/>
                </a:solidFill>
              </a:rPr>
              <a:t>inclui</a:t>
            </a:r>
            <a:r>
              <a:rPr lang="en-US" sz="2200" dirty="0" smtClean="0">
                <a:solidFill>
                  <a:srgbClr val="000000"/>
                </a:solidFill>
              </a:rPr>
              <a:t> a </a:t>
            </a:r>
            <a:r>
              <a:rPr lang="en-US" sz="2200" dirty="0" err="1" smtClean="0">
                <a:solidFill>
                  <a:srgbClr val="000000"/>
                </a:solidFill>
              </a:rPr>
              <a:t>previdência</a:t>
            </a:r>
            <a:r>
              <a:rPr lang="en-US" sz="2200" dirty="0" smtClean="0">
                <a:solidFill>
                  <a:srgbClr val="000000"/>
                </a:solidFill>
              </a:rPr>
              <a:t> </a:t>
            </a:r>
            <a:r>
              <a:rPr lang="en-US" sz="2200" dirty="0" err="1" smtClean="0">
                <a:solidFill>
                  <a:srgbClr val="000000"/>
                </a:solidFill>
              </a:rPr>
              <a:t>como</a:t>
            </a:r>
            <a:r>
              <a:rPr lang="en-US" sz="2200" dirty="0" smtClean="0">
                <a:solidFill>
                  <a:srgbClr val="000000"/>
                </a:solidFill>
              </a:rPr>
              <a:t> </a:t>
            </a:r>
            <a:r>
              <a:rPr lang="en-US" sz="2200" dirty="0" err="1" smtClean="0">
                <a:solidFill>
                  <a:srgbClr val="000000"/>
                </a:solidFill>
              </a:rPr>
              <a:t>competência</a:t>
            </a:r>
            <a:r>
              <a:rPr lang="en-US" sz="2200" dirty="0" smtClean="0">
                <a:solidFill>
                  <a:srgbClr val="000000"/>
                </a:solidFill>
              </a:rPr>
              <a:t> </a:t>
            </a:r>
            <a:r>
              <a:rPr lang="en-US" sz="2200" dirty="0" err="1" smtClean="0">
                <a:solidFill>
                  <a:srgbClr val="000000"/>
                </a:solidFill>
              </a:rPr>
              <a:t>legislativa</a:t>
            </a:r>
            <a:r>
              <a:rPr lang="en-US" sz="2200" dirty="0" smtClean="0">
                <a:solidFill>
                  <a:srgbClr val="000000"/>
                </a:solidFill>
              </a:rPr>
              <a:t> </a:t>
            </a:r>
            <a:r>
              <a:rPr lang="en-US" sz="2200" dirty="0" err="1" smtClean="0">
                <a:solidFill>
                  <a:srgbClr val="000000"/>
                </a:solidFill>
              </a:rPr>
              <a:t>concorrente</a:t>
            </a:r>
            <a:r>
              <a:rPr lang="en-US" sz="2200" dirty="0" smtClean="0">
                <a:solidFill>
                  <a:srgbClr val="000000"/>
                </a:solidFill>
              </a:rPr>
              <a:t> entre a </a:t>
            </a:r>
            <a:r>
              <a:rPr lang="en-US" sz="2200" dirty="0" err="1" smtClean="0">
                <a:solidFill>
                  <a:srgbClr val="000000"/>
                </a:solidFill>
              </a:rPr>
              <a:t>União</a:t>
            </a:r>
            <a:r>
              <a:rPr lang="en-US" sz="2200" dirty="0" smtClean="0">
                <a:solidFill>
                  <a:srgbClr val="000000"/>
                </a:solidFill>
              </a:rPr>
              <a:t>, </a:t>
            </a:r>
            <a:r>
              <a:rPr lang="en-US" sz="2200" dirty="0" err="1" smtClean="0">
                <a:solidFill>
                  <a:srgbClr val="000000"/>
                </a:solidFill>
              </a:rPr>
              <a:t>Estados</a:t>
            </a:r>
            <a:r>
              <a:rPr lang="en-US" sz="2200" dirty="0" smtClean="0">
                <a:solidFill>
                  <a:srgbClr val="000000"/>
                </a:solidFill>
              </a:rPr>
              <a:t> e o Distrito Federal.</a:t>
            </a:r>
          </a:p>
          <a:p>
            <a:pPr algn="just">
              <a:spcAft>
                <a:spcPts val="600"/>
              </a:spcAft>
            </a:pPr>
            <a:endParaRPr lang="en-US" sz="2200" dirty="0">
              <a:solidFill>
                <a:srgbClr val="000000"/>
              </a:solidFill>
            </a:endParaRPr>
          </a:p>
          <a:p>
            <a:pPr algn="just">
              <a:spcAft>
                <a:spcPts val="600"/>
              </a:spcAft>
            </a:pPr>
            <a:r>
              <a:rPr lang="en-US" sz="2200" dirty="0" smtClean="0">
                <a:solidFill>
                  <a:srgbClr val="000000"/>
                </a:solidFill>
              </a:rPr>
              <a:t>O </a:t>
            </a:r>
            <a:r>
              <a:rPr lang="en-US" sz="2200" dirty="0" err="1" smtClean="0">
                <a:solidFill>
                  <a:srgbClr val="000000"/>
                </a:solidFill>
              </a:rPr>
              <a:t>parágrafo</a:t>
            </a:r>
            <a:r>
              <a:rPr lang="en-US" sz="2200" dirty="0" smtClean="0">
                <a:solidFill>
                  <a:srgbClr val="000000"/>
                </a:solidFill>
              </a:rPr>
              <a:t> </a:t>
            </a:r>
            <a:r>
              <a:rPr lang="en-US" sz="2200" dirty="0" err="1" smtClean="0">
                <a:solidFill>
                  <a:srgbClr val="000000"/>
                </a:solidFill>
              </a:rPr>
              <a:t>único</a:t>
            </a:r>
            <a:r>
              <a:rPr lang="en-US" sz="2200" dirty="0" smtClean="0">
                <a:solidFill>
                  <a:srgbClr val="000000"/>
                </a:solidFill>
              </a:rPr>
              <a:t> do art. 5º da Lei nº 9.717/1998 </a:t>
            </a:r>
            <a:r>
              <a:rPr lang="en-US" sz="2200" dirty="0" err="1" smtClean="0">
                <a:solidFill>
                  <a:srgbClr val="000000"/>
                </a:solidFill>
              </a:rPr>
              <a:t>vedou</a:t>
            </a:r>
            <a:r>
              <a:rPr lang="en-US" sz="2200" dirty="0" smtClean="0">
                <a:solidFill>
                  <a:srgbClr val="000000"/>
                </a:solidFill>
              </a:rPr>
              <a:t> </a:t>
            </a:r>
            <a:r>
              <a:rPr lang="en-US" sz="2200" dirty="0" err="1" smtClean="0">
                <a:solidFill>
                  <a:srgbClr val="000000"/>
                </a:solidFill>
              </a:rPr>
              <a:t>expressamente</a:t>
            </a:r>
            <a:r>
              <a:rPr lang="en-US" sz="2200" dirty="0" smtClean="0">
                <a:solidFill>
                  <a:srgbClr val="000000"/>
                </a:solidFill>
              </a:rPr>
              <a:t> a </a:t>
            </a:r>
            <a:r>
              <a:rPr lang="en-US" sz="2200" dirty="0" err="1" smtClean="0">
                <a:solidFill>
                  <a:srgbClr val="000000"/>
                </a:solidFill>
              </a:rPr>
              <a:t>concessão</a:t>
            </a:r>
            <a:r>
              <a:rPr lang="en-US" sz="2200" dirty="0" smtClean="0">
                <a:solidFill>
                  <a:srgbClr val="000000"/>
                </a:solidFill>
              </a:rPr>
              <a:t> de </a:t>
            </a:r>
            <a:r>
              <a:rPr lang="en-US" sz="2200" dirty="0" err="1" smtClean="0">
                <a:solidFill>
                  <a:srgbClr val="000000"/>
                </a:solidFill>
              </a:rPr>
              <a:t>aposentadoria</a:t>
            </a:r>
            <a:r>
              <a:rPr lang="en-US" sz="2200" dirty="0" smtClean="0">
                <a:solidFill>
                  <a:srgbClr val="000000"/>
                </a:solidFill>
              </a:rPr>
              <a:t> especial  </a:t>
            </a:r>
            <a:r>
              <a:rPr lang="en-US" sz="2200" dirty="0" err="1" smtClean="0">
                <a:solidFill>
                  <a:srgbClr val="000000"/>
                </a:solidFill>
              </a:rPr>
              <a:t>até</a:t>
            </a:r>
            <a:r>
              <a:rPr lang="en-US" sz="2200" dirty="0" smtClean="0">
                <a:solidFill>
                  <a:srgbClr val="000000"/>
                </a:solidFill>
              </a:rPr>
              <a:t> que lei federal discipline a </a:t>
            </a:r>
            <a:r>
              <a:rPr lang="en-US" sz="2200" dirty="0" err="1" smtClean="0">
                <a:solidFill>
                  <a:srgbClr val="000000"/>
                </a:solidFill>
              </a:rPr>
              <a:t>matéria</a:t>
            </a:r>
            <a:r>
              <a:rPr lang="en-US" sz="2200" dirty="0" smtClean="0">
                <a:solidFill>
                  <a:srgbClr val="000000"/>
                </a:solidFill>
              </a:rPr>
              <a:t>:</a:t>
            </a:r>
          </a:p>
          <a:p>
            <a:pPr algn="just">
              <a:spcAft>
                <a:spcPts val="600"/>
              </a:spcAft>
            </a:pPr>
            <a:endParaRPr lang="en-US" sz="2200" dirty="0">
              <a:solidFill>
                <a:srgbClr val="000000"/>
              </a:solidFill>
            </a:endParaRPr>
          </a:p>
          <a:p>
            <a:pPr lvl="3" algn="just">
              <a:spcAft>
                <a:spcPts val="600"/>
              </a:spcAft>
            </a:pPr>
            <a:r>
              <a:rPr lang="pt-BR" sz="2400" i="1" dirty="0"/>
              <a:t>Parágrafo único. Fica vedada a concessão de aposentadoria especial, nos termos do § 4º do art. 40 da Constituição Federal, até que lei complementar federal discipline a matéria. </a:t>
            </a:r>
            <a:r>
              <a:rPr lang="pt-BR" sz="1600" i="1" dirty="0"/>
              <a:t>(Redação dada </a:t>
            </a:r>
            <a:r>
              <a:rPr lang="pt-BR" sz="1600" i="1" dirty="0" smtClean="0"/>
              <a:t>pela Medida </a:t>
            </a:r>
            <a:r>
              <a:rPr lang="pt-BR" sz="1600" i="1" dirty="0"/>
              <a:t>Provisória nº 2.187-13, de </a:t>
            </a:r>
            <a:r>
              <a:rPr lang="pt-BR" sz="1600" i="1" dirty="0" smtClean="0"/>
              <a:t>2001)</a:t>
            </a:r>
            <a:r>
              <a:rPr lang="pt-BR" sz="2400" i="1" dirty="0" smtClean="0"/>
              <a:t> </a:t>
            </a:r>
            <a:endParaRPr lang="pt-BR" sz="2200" i="1" dirty="0">
              <a:solidFill>
                <a:srgbClr val="000000"/>
              </a:solidFill>
            </a:endParaRPr>
          </a:p>
        </p:txBody>
      </p:sp>
      <p:sp>
        <p:nvSpPr>
          <p:cNvPr id="3" name="CaixaDeTexto 2"/>
          <p:cNvSpPr txBox="1"/>
          <p:nvPr/>
        </p:nvSpPr>
        <p:spPr>
          <a:xfrm>
            <a:off x="6109" y="1042114"/>
            <a:ext cx="7446211" cy="584775"/>
          </a:xfrm>
          <a:prstGeom prst="rect">
            <a:avLst/>
          </a:prstGeom>
          <a:noFill/>
        </p:spPr>
        <p:txBody>
          <a:bodyPr wrap="square" rtlCol="0">
            <a:spAutoFit/>
          </a:bodyPr>
          <a:lstStyle/>
          <a:p>
            <a:pPr algn="l"/>
            <a:r>
              <a:rPr lang="pt-BR" sz="3200" b="1" dirty="0" smtClean="0">
                <a:solidFill>
                  <a:srgbClr val="002060"/>
                </a:solidFill>
                <a:latin typeface="Calibri" panose="020F0502020204030204" pitchFamily="34" charset="0"/>
              </a:rPr>
              <a:t>Competência concorrente</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1609208964"/>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1417" y="1628800"/>
            <a:ext cx="8784976" cy="4139595"/>
          </a:xfrm>
          <a:prstGeom prst="rect">
            <a:avLst/>
          </a:prstGeom>
        </p:spPr>
        <p:txBody>
          <a:bodyPr wrap="square">
            <a:spAutoFit/>
          </a:bodyPr>
          <a:lstStyle/>
          <a:p>
            <a:pPr algn="just">
              <a:spcAft>
                <a:spcPts val="600"/>
              </a:spcAft>
            </a:pPr>
            <a:r>
              <a:rPr lang="pt-BR" sz="2200" dirty="0" smtClean="0">
                <a:solidFill>
                  <a:srgbClr val="000000"/>
                </a:solidFill>
              </a:rPr>
              <a:t>Parecer nº 16/2013/CONJUR-MPS/CGU/AGU, de 21/01/2013</a:t>
            </a:r>
          </a:p>
          <a:p>
            <a:pPr algn="just">
              <a:spcAft>
                <a:spcPts val="600"/>
              </a:spcAft>
            </a:pPr>
            <a:endParaRPr lang="pt-BR" sz="2200" dirty="0">
              <a:solidFill>
                <a:srgbClr val="000000"/>
              </a:solidFill>
            </a:endParaRPr>
          </a:p>
          <a:p>
            <a:pPr algn="just">
              <a:spcAft>
                <a:spcPts val="600"/>
              </a:spcAft>
            </a:pPr>
            <a:r>
              <a:rPr lang="pt-BR" sz="2200" dirty="0" smtClean="0">
                <a:solidFill>
                  <a:srgbClr val="000000"/>
                </a:solidFill>
              </a:rPr>
              <a:t>Jurisprudência do STF tem entendimento contrário do Parecer nº 16/2013</a:t>
            </a:r>
          </a:p>
          <a:p>
            <a:pPr algn="just">
              <a:spcAft>
                <a:spcPts val="600"/>
              </a:spcAft>
            </a:pPr>
            <a:endParaRPr lang="pt-BR" sz="2200" dirty="0">
              <a:solidFill>
                <a:srgbClr val="000000"/>
              </a:solidFill>
            </a:endParaRPr>
          </a:p>
          <a:p>
            <a:pPr lvl="2" algn="just">
              <a:spcAft>
                <a:spcPts val="600"/>
              </a:spcAft>
            </a:pPr>
            <a:r>
              <a:rPr lang="pt-BR" i="1" dirty="0" smtClean="0"/>
              <a:t>O </a:t>
            </a:r>
            <a:r>
              <a:rPr lang="pt-BR" i="1" dirty="0"/>
              <a:t>direito à aposentadoria especial do servidor público é condicionado à regulamentação, por lei nacional, do art. 40, § 4º, da CF</a:t>
            </a:r>
            <a:r>
              <a:rPr lang="pt-BR" i="1" dirty="0" smtClean="0"/>
              <a:t>. (MI 1.675/DF)</a:t>
            </a:r>
          </a:p>
          <a:p>
            <a:pPr lvl="2" algn="just">
              <a:spcAft>
                <a:spcPts val="600"/>
              </a:spcAft>
            </a:pPr>
            <a:endParaRPr lang="pt-BR" i="1" dirty="0" smtClean="0">
              <a:solidFill>
                <a:srgbClr val="000000"/>
              </a:solidFill>
            </a:endParaRPr>
          </a:p>
          <a:p>
            <a:pPr lvl="2" algn="just">
              <a:spcAft>
                <a:spcPts val="600"/>
              </a:spcAft>
            </a:pPr>
            <a:r>
              <a:rPr lang="pt-BR" i="1" dirty="0" smtClean="0">
                <a:solidFill>
                  <a:srgbClr val="000000"/>
                </a:solidFill>
              </a:rPr>
              <a:t>No Agravo do RE 628.318/DF, a segunda turma reafirmou </a:t>
            </a:r>
            <a:r>
              <a:rPr lang="pt-BR" i="1" dirty="0">
                <a:solidFill>
                  <a:srgbClr val="000000"/>
                </a:solidFill>
              </a:rPr>
              <a:t>ser exclusiva a competência da União Federal </a:t>
            </a:r>
            <a:r>
              <a:rPr lang="pt-BR" i="1" dirty="0" smtClean="0">
                <a:solidFill>
                  <a:srgbClr val="000000"/>
                </a:solidFill>
              </a:rPr>
              <a:t>para colmatar </a:t>
            </a:r>
            <a:r>
              <a:rPr lang="pt-BR" i="1" dirty="0">
                <a:solidFill>
                  <a:srgbClr val="000000"/>
                </a:solidFill>
              </a:rPr>
              <a:t>a omissão legislativa atinente às aposentadorias especiais dos servidores públicos.</a:t>
            </a:r>
            <a:endParaRPr lang="pt-BR" i="1" dirty="0">
              <a:solidFill>
                <a:srgbClr val="000000"/>
              </a:solidFill>
            </a:endParaRPr>
          </a:p>
          <a:p>
            <a:pPr lvl="2" algn="just">
              <a:spcAft>
                <a:spcPts val="600"/>
              </a:spcAft>
            </a:pPr>
            <a:endParaRPr lang="pt-BR" i="1" dirty="0">
              <a:solidFill>
                <a:srgbClr val="000000"/>
              </a:solidFill>
            </a:endParaRPr>
          </a:p>
        </p:txBody>
      </p:sp>
      <p:sp>
        <p:nvSpPr>
          <p:cNvPr id="3" name="CaixaDeTexto 2"/>
          <p:cNvSpPr txBox="1"/>
          <p:nvPr/>
        </p:nvSpPr>
        <p:spPr>
          <a:xfrm>
            <a:off x="-7846" y="980728"/>
            <a:ext cx="456772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Competência concorrente</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4225431678"/>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1417" y="1628800"/>
            <a:ext cx="8784976" cy="4832092"/>
          </a:xfrm>
          <a:prstGeom prst="rect">
            <a:avLst/>
          </a:prstGeom>
        </p:spPr>
        <p:txBody>
          <a:bodyPr wrap="square">
            <a:spAutoFit/>
          </a:bodyPr>
          <a:lstStyle/>
          <a:p>
            <a:pPr algn="just">
              <a:spcAft>
                <a:spcPts val="600"/>
              </a:spcAft>
            </a:pPr>
            <a:r>
              <a:rPr lang="pt-BR" sz="2200" i="1" dirty="0"/>
              <a:t>9. Ressalte-se que a Lei nº 9.717/1998, que dispõe sobre regras gerais para a organização e o funcionamento dos regimes próprios de previdência social dos servidores públicos da União, dos Estados, do Distrito Federal e dos Municípios, dos militares dos Estados e do Distrito Federal e dá outras providências, estabelece, </a:t>
            </a:r>
            <a:r>
              <a:rPr lang="pt-BR" sz="2200" b="1" i="1" u="sng" dirty="0"/>
              <a:t>no seu art. 5º, parágrafo único, que “fica vedada a concessão de aposentadoria especial, nos termos do § 4º do art. 40 da Constituição Federal, até que lei complementar federal discipline a matéria”</a:t>
            </a:r>
            <a:r>
              <a:rPr lang="pt-BR" sz="2200" i="1" dirty="0"/>
              <a:t>. Isso impede o Governador do Estado de Mato Grosso do Sul e a Assembleia Legislativa desse Estado legislar sobre essa matéria, pois, vinculados ao princípio da legalidade (art. 37, caput, da Constituição), devem observar as normas previdenciárias aplicáveis ao servidor público. (................) (Recurso Extraordinário com Agravo nº 693.136/MS </a:t>
            </a:r>
            <a:endParaRPr lang="pt-BR" sz="2200" i="1" dirty="0" smtClean="0"/>
          </a:p>
          <a:p>
            <a:pPr algn="just">
              <a:spcAft>
                <a:spcPts val="600"/>
              </a:spcAft>
            </a:pPr>
            <a:r>
              <a:rPr lang="pt-BR" sz="1800" i="1" dirty="0" smtClean="0"/>
              <a:t>(</a:t>
            </a:r>
            <a:r>
              <a:rPr lang="pt-BR" sz="1800" i="1" dirty="0" err="1"/>
              <a:t>DJe</a:t>
            </a:r>
            <a:r>
              <a:rPr lang="pt-BR" sz="1800" i="1" dirty="0"/>
              <a:t> de 4.9.2012), Min. </a:t>
            </a:r>
            <a:r>
              <a:rPr lang="pt-BR" sz="1800" i="1" dirty="0" err="1"/>
              <a:t>Cármen</a:t>
            </a:r>
            <a:r>
              <a:rPr lang="pt-BR" sz="1800" i="1" dirty="0"/>
              <a:t> Lúcia, confirmada pela Segunda Turma do STF, </a:t>
            </a:r>
            <a:r>
              <a:rPr lang="pt-BR" sz="1800" i="1" dirty="0" err="1"/>
              <a:t>Agr</a:t>
            </a:r>
            <a:r>
              <a:rPr lang="pt-BR" sz="1800" i="1" dirty="0"/>
              <a:t>, acórdão publicado no </a:t>
            </a:r>
            <a:r>
              <a:rPr lang="pt-BR" sz="1800" i="1" dirty="0" err="1"/>
              <a:t>DJe</a:t>
            </a:r>
            <a:r>
              <a:rPr lang="pt-BR" sz="1800" i="1" dirty="0"/>
              <a:t> de 23.10.2012)</a:t>
            </a:r>
            <a:endParaRPr lang="pt-BR" sz="1800" i="1" dirty="0">
              <a:solidFill>
                <a:srgbClr val="000000"/>
              </a:solidFill>
            </a:endParaRPr>
          </a:p>
        </p:txBody>
      </p:sp>
      <p:sp>
        <p:nvSpPr>
          <p:cNvPr id="3" name="CaixaDeTexto 2"/>
          <p:cNvSpPr txBox="1"/>
          <p:nvPr/>
        </p:nvSpPr>
        <p:spPr>
          <a:xfrm>
            <a:off x="-7846" y="980728"/>
            <a:ext cx="456772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Competência concorrente</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1878531292"/>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1417" y="1628800"/>
            <a:ext cx="8784976" cy="4770537"/>
          </a:xfrm>
          <a:prstGeom prst="rect">
            <a:avLst/>
          </a:prstGeom>
        </p:spPr>
        <p:txBody>
          <a:bodyPr wrap="square">
            <a:spAutoFit/>
          </a:bodyPr>
          <a:lstStyle/>
          <a:p>
            <a:pPr algn="just">
              <a:spcAft>
                <a:spcPts val="600"/>
              </a:spcAft>
            </a:pPr>
            <a:r>
              <a:rPr lang="pt-BR" sz="2100" dirty="0" smtClean="0"/>
              <a:t>Para </a:t>
            </a:r>
            <a:r>
              <a:rPr lang="pt-BR" sz="2100" dirty="0"/>
              <a:t>a concessão das aposentadorias especiais previstas no § 4º do art. 40 da Constituição, </a:t>
            </a:r>
            <a:r>
              <a:rPr lang="pt-BR" sz="2100" b="1" u="sng" dirty="0"/>
              <a:t>é necessária a edição de lei complementar federal estabelecendo a norma geral (de caráter nacional), que garanta a aplicação do direito constitucional de forma igualitária para todos os servidores que se encontrarem na mesma condição</a:t>
            </a:r>
            <a:r>
              <a:rPr lang="pt-BR" sz="2100" dirty="0"/>
              <a:t> de </a:t>
            </a:r>
            <a:r>
              <a:rPr lang="pt-BR" sz="2100" u="sng" dirty="0"/>
              <a:t>deficiência</a:t>
            </a:r>
            <a:r>
              <a:rPr lang="pt-BR" sz="2100" dirty="0"/>
              <a:t>, de </a:t>
            </a:r>
            <a:r>
              <a:rPr lang="pt-BR" sz="2100" u="sng" dirty="0"/>
              <a:t>risco</a:t>
            </a:r>
            <a:r>
              <a:rPr lang="pt-BR" sz="2100" dirty="0"/>
              <a:t> ou em </a:t>
            </a:r>
            <a:r>
              <a:rPr lang="pt-BR" sz="2100" u="sng" dirty="0"/>
              <a:t>condições especiais que prejudiquem a saúde ou a integridade </a:t>
            </a:r>
            <a:r>
              <a:rPr lang="pt-BR" sz="2100" u="sng" dirty="0" smtClean="0"/>
              <a:t>física</a:t>
            </a:r>
            <a:r>
              <a:rPr lang="pt-BR" sz="2100" dirty="0" smtClean="0"/>
              <a:t>.</a:t>
            </a:r>
          </a:p>
          <a:p>
            <a:pPr algn="just">
              <a:spcAft>
                <a:spcPts val="600"/>
              </a:spcAft>
            </a:pPr>
            <a:endParaRPr lang="pt-BR" sz="2100" i="1" u="sng" dirty="0">
              <a:solidFill>
                <a:srgbClr val="000000"/>
              </a:solidFill>
            </a:endParaRPr>
          </a:p>
          <a:p>
            <a:pPr algn="just">
              <a:spcAft>
                <a:spcPts val="600"/>
              </a:spcAft>
            </a:pPr>
            <a:r>
              <a:rPr lang="pt-BR" sz="2100" dirty="0" smtClean="0"/>
              <a:t>O TJSP </a:t>
            </a:r>
            <a:r>
              <a:rPr lang="pt-BR" sz="2100" dirty="0"/>
              <a:t>alterou seu entendimento em relação à possibilidade de que os municípios do Estado </a:t>
            </a:r>
            <a:r>
              <a:rPr lang="pt-BR" sz="2100" u="sng" dirty="0"/>
              <a:t>legislem sobre aposentadorias dos guardas civis</a:t>
            </a:r>
            <a:r>
              <a:rPr lang="pt-BR" sz="2100" dirty="0"/>
              <a:t>. O entendimento atual do TJSP é de que </a:t>
            </a:r>
            <a:r>
              <a:rPr lang="pt-BR" sz="2100" b="1" dirty="0"/>
              <a:t>compete apenas ao STF julgar os Mandados de Injunção em matéria de aposentadoria especial dos servidores públicos vinculados a RPPS e que são inconstitucionais as leis municipais que disponham sobre essa matéria</a:t>
            </a:r>
            <a:r>
              <a:rPr lang="pt-BR" sz="2100" dirty="0"/>
              <a:t>, considerando que a competência é da União. </a:t>
            </a:r>
            <a:endParaRPr lang="pt-BR" sz="2100" i="1" u="sng" dirty="0">
              <a:solidFill>
                <a:srgbClr val="000000"/>
              </a:solidFill>
            </a:endParaRPr>
          </a:p>
        </p:txBody>
      </p:sp>
      <p:sp>
        <p:nvSpPr>
          <p:cNvPr id="3" name="CaixaDeTexto 2"/>
          <p:cNvSpPr txBox="1"/>
          <p:nvPr/>
        </p:nvSpPr>
        <p:spPr>
          <a:xfrm>
            <a:off x="-7846" y="980728"/>
            <a:ext cx="456772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Competência concorrente</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936071094"/>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1417" y="1628800"/>
            <a:ext cx="8784976" cy="4955203"/>
          </a:xfrm>
          <a:prstGeom prst="rect">
            <a:avLst/>
          </a:prstGeom>
        </p:spPr>
        <p:txBody>
          <a:bodyPr wrap="square">
            <a:spAutoFit/>
          </a:bodyPr>
          <a:lstStyle/>
          <a:p>
            <a:pPr algn="just">
              <a:spcAft>
                <a:spcPts val="600"/>
              </a:spcAft>
            </a:pPr>
            <a:r>
              <a:rPr lang="pt-BR" sz="2100" dirty="0" smtClean="0">
                <a:solidFill>
                  <a:srgbClr val="000000"/>
                </a:solidFill>
              </a:rPr>
              <a:t>Parecer nº 211/2016/CONJUR-MPG/CGU/AGU, de 26/04/2016:</a:t>
            </a:r>
          </a:p>
          <a:p>
            <a:pPr lvl="2" algn="just">
              <a:spcAft>
                <a:spcPts val="600"/>
              </a:spcAft>
            </a:pPr>
            <a:r>
              <a:rPr lang="pt-BR" i="1" dirty="0" smtClean="0"/>
              <a:t>1. à </a:t>
            </a:r>
            <a:r>
              <a:rPr lang="pt-BR" i="1" dirty="0"/>
              <a:t>luz da atual jurisprudência do STF, </a:t>
            </a:r>
            <a:r>
              <a:rPr lang="pt-BR" b="1" i="1" dirty="0"/>
              <a:t>a ausência de lei complementar federal (nacional) regulando a aposentadoria especial do servidor público (art. 40, §4º, da CF) não autoriza o exercício da competência legislativa plena pelos entes subnacionais nessa matéria</a:t>
            </a:r>
            <a:r>
              <a:rPr lang="pt-BR" i="1" dirty="0"/>
              <a:t>; </a:t>
            </a:r>
            <a:endParaRPr lang="pt-BR" i="1" dirty="0" smtClean="0"/>
          </a:p>
          <a:p>
            <a:pPr lvl="2" algn="just">
              <a:spcAft>
                <a:spcPts val="600"/>
              </a:spcAft>
            </a:pPr>
            <a:endParaRPr lang="pt-BR" i="1" dirty="0" smtClean="0"/>
          </a:p>
          <a:p>
            <a:pPr lvl="2" algn="just">
              <a:spcAft>
                <a:spcPts val="600"/>
              </a:spcAft>
            </a:pPr>
            <a:r>
              <a:rPr lang="pt-BR" i="1" dirty="0" smtClean="0"/>
              <a:t>28</a:t>
            </a:r>
            <a:r>
              <a:rPr lang="pt-BR" i="1" dirty="0"/>
              <a:t>. A Constituição Federal, ao dispor sobre os regimes previdenciários próprios (RPPS), não conferiu aos entes federativos grande margem de conformação em relação aos principais benefícios previdenciários, quais sejam, a aposentadoria e a pensão por morte. </a:t>
            </a:r>
            <a:r>
              <a:rPr lang="pt-BR" b="1" i="1" dirty="0"/>
              <a:t>Não haveria sentido em se uniformizar, </a:t>
            </a:r>
            <a:r>
              <a:rPr lang="pt-BR" b="1" i="1" dirty="0" err="1"/>
              <a:t>minudentemente</a:t>
            </a:r>
            <a:r>
              <a:rPr lang="pt-BR" b="1" i="1" dirty="0"/>
              <a:t>, os requisitos para a aposentadoria comum e possibilitar ampla diferenciação quanto aos requisitos da aposentadoria especial.</a:t>
            </a:r>
            <a:r>
              <a:rPr lang="pt-BR" i="1" dirty="0"/>
              <a:t> Tratando-se de exceção às regras gerais de aposentadoria, a disciplina do benefício especial deve seguir o mesmo grau de uniformização destas normas, referentes ao benefício comum.</a:t>
            </a:r>
            <a:endParaRPr lang="pt-BR" i="1" dirty="0">
              <a:solidFill>
                <a:srgbClr val="000000"/>
              </a:solidFill>
            </a:endParaRPr>
          </a:p>
        </p:txBody>
      </p:sp>
      <p:sp>
        <p:nvSpPr>
          <p:cNvPr id="3" name="CaixaDeTexto 2"/>
          <p:cNvSpPr txBox="1"/>
          <p:nvPr/>
        </p:nvSpPr>
        <p:spPr>
          <a:xfrm>
            <a:off x="-7846" y="980728"/>
            <a:ext cx="456772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Competência concorrente</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3348801161"/>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32501" y="980728"/>
            <a:ext cx="368703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Disciplina Legislativa</a:t>
            </a:r>
            <a:endParaRPr lang="pt-BR" sz="3200" b="1" dirty="0">
              <a:solidFill>
                <a:srgbClr val="002060"/>
              </a:solidFill>
              <a:latin typeface="Calibri" panose="020F0502020204030204" pitchFamily="34" charset="0"/>
            </a:endParaRPr>
          </a:p>
        </p:txBody>
      </p:sp>
      <p:sp>
        <p:nvSpPr>
          <p:cNvPr id="3" name="Retângulo 2"/>
          <p:cNvSpPr/>
          <p:nvPr/>
        </p:nvSpPr>
        <p:spPr>
          <a:xfrm>
            <a:off x="306954" y="1124744"/>
            <a:ext cx="8595529" cy="6032421"/>
          </a:xfrm>
          <a:prstGeom prst="rect">
            <a:avLst/>
          </a:prstGeom>
        </p:spPr>
        <p:txBody>
          <a:bodyPr wrap="square">
            <a:spAutoFit/>
          </a:bodyPr>
          <a:lstStyle/>
          <a:p>
            <a:pPr algn="just">
              <a:spcAft>
                <a:spcPts val="400"/>
              </a:spcAft>
            </a:pPr>
            <a:endParaRPr lang="pt-BR" u="sng" dirty="0" smtClean="0">
              <a:solidFill>
                <a:srgbClr val="000000"/>
              </a:solidFill>
              <a:latin typeface="Times New Roman"/>
            </a:endParaRPr>
          </a:p>
          <a:p>
            <a:pPr algn="just">
              <a:spcAft>
                <a:spcPts val="400"/>
              </a:spcAft>
            </a:pPr>
            <a:r>
              <a:rPr lang="pt-BR" sz="2200" b="1" u="sng" dirty="0" smtClean="0">
                <a:latin typeface="Times New Roman"/>
              </a:rPr>
              <a:t>Aposentadoria </a:t>
            </a:r>
            <a:r>
              <a:rPr lang="pt-BR" sz="2200" b="1" u="sng" dirty="0">
                <a:latin typeface="Times New Roman"/>
              </a:rPr>
              <a:t>especial do servidor com deficiência</a:t>
            </a:r>
            <a:r>
              <a:rPr lang="pt-BR" sz="2200" b="1" dirty="0">
                <a:latin typeface="Times New Roman"/>
              </a:rPr>
              <a:t>:</a:t>
            </a:r>
          </a:p>
          <a:p>
            <a:pPr marL="305100" algn="just">
              <a:spcBef>
                <a:spcPts val="0"/>
              </a:spcBef>
              <a:spcAft>
                <a:spcPts val="200"/>
              </a:spcAft>
              <a:defRPr/>
            </a:pPr>
            <a:r>
              <a:rPr lang="pt-BR" sz="2200" dirty="0" smtClean="0">
                <a:latin typeface="Times New Roman"/>
              </a:rPr>
              <a:t>Foi aprovado no Senado o PLS </a:t>
            </a:r>
            <a:r>
              <a:rPr lang="pt-BR" sz="2200" dirty="0">
                <a:latin typeface="Times New Roman"/>
              </a:rPr>
              <a:t>nº 250/2005, que adapta a Lei Complementar nº 142/2013 (RGPS) às peculiaridades do RPPS.</a:t>
            </a:r>
          </a:p>
          <a:p>
            <a:pPr marL="305100" algn="just">
              <a:spcBef>
                <a:spcPts val="0"/>
              </a:spcBef>
              <a:spcAft>
                <a:spcPts val="200"/>
              </a:spcAft>
              <a:defRPr/>
            </a:pPr>
            <a:endParaRPr lang="pt-BR" sz="2200" dirty="0" smtClean="0">
              <a:sym typeface="Wingdings" panose="05000000000000000000" pitchFamily="2" charset="2"/>
            </a:endParaRPr>
          </a:p>
          <a:p>
            <a:pPr marL="305100" algn="just">
              <a:spcBef>
                <a:spcPts val="0"/>
              </a:spcBef>
              <a:spcAft>
                <a:spcPts val="200"/>
              </a:spcAft>
              <a:defRPr/>
            </a:pPr>
            <a:r>
              <a:rPr lang="pt-BR" sz="1800" i="1" dirty="0" smtClean="0">
                <a:sym typeface="Wingdings" panose="05000000000000000000" pitchFamily="2" charset="2"/>
              </a:rPr>
              <a:t>Tempo </a:t>
            </a:r>
            <a:r>
              <a:rPr lang="pt-BR" sz="1800" i="1" dirty="0">
                <a:sym typeface="Wingdings" panose="05000000000000000000" pitchFamily="2" charset="2"/>
              </a:rPr>
              <a:t>de contribuição e idade são reduzidos conforme grau de deficiência: leve (H-33/58; M-28/55) (menos 2 anos); moderada  (H-29/54; M-24/49) (menos 6 anos); grave (H-25/50; M-20/45) (menos 10 anos</a:t>
            </a:r>
            <a:r>
              <a:rPr lang="pt-BR" sz="1800" i="1" dirty="0" smtClean="0">
                <a:sym typeface="Wingdings" panose="05000000000000000000" pitchFamily="2" charset="2"/>
              </a:rPr>
              <a:t>).</a:t>
            </a:r>
          </a:p>
          <a:p>
            <a:pPr marL="305100" algn="just">
              <a:spcBef>
                <a:spcPts val="0"/>
              </a:spcBef>
              <a:spcAft>
                <a:spcPts val="200"/>
              </a:spcAft>
              <a:defRPr/>
            </a:pPr>
            <a:endParaRPr lang="pt-BR" sz="2200" dirty="0">
              <a:latin typeface="Times New Roman"/>
              <a:sym typeface="Wingdings" panose="05000000000000000000" pitchFamily="2" charset="2"/>
            </a:endParaRPr>
          </a:p>
          <a:p>
            <a:pPr marL="305100" algn="just">
              <a:spcBef>
                <a:spcPts val="0"/>
              </a:spcBef>
              <a:spcAft>
                <a:spcPts val="200"/>
              </a:spcAft>
              <a:defRPr/>
            </a:pPr>
            <a:r>
              <a:rPr lang="pt-BR" sz="2200" dirty="0" smtClean="0">
                <a:latin typeface="Times New Roman"/>
                <a:sym typeface="Wingdings" panose="05000000000000000000" pitchFamily="2" charset="2"/>
              </a:rPr>
              <a:t>O </a:t>
            </a:r>
            <a:r>
              <a:rPr lang="pt-BR" sz="2200" dirty="0">
                <a:latin typeface="Times New Roman"/>
                <a:sym typeface="Wingdings" panose="05000000000000000000" pitchFamily="2" charset="2"/>
              </a:rPr>
              <a:t>relator do PLP nº </a:t>
            </a:r>
            <a:r>
              <a:rPr lang="pt-BR" sz="2200" dirty="0">
                <a:latin typeface="Times New Roman"/>
                <a:sym typeface="Wingdings" panose="05000000000000000000" pitchFamily="2" charset="2"/>
              </a:rPr>
              <a:t>4</a:t>
            </a:r>
            <a:r>
              <a:rPr lang="pt-BR" sz="2200" dirty="0" smtClean="0">
                <a:latin typeface="Times New Roman"/>
                <a:sym typeface="Wingdings" panose="05000000000000000000" pitchFamily="2" charset="2"/>
              </a:rPr>
              <a:t>54/2014 </a:t>
            </a:r>
            <a:r>
              <a:rPr lang="pt-BR" sz="2200" dirty="0" smtClean="0">
                <a:latin typeface="Times New Roman"/>
                <a:sym typeface="Wingdings" panose="05000000000000000000" pitchFamily="2" charset="2"/>
              </a:rPr>
              <a:t>apresentou </a:t>
            </a:r>
            <a:r>
              <a:rPr lang="pt-BR" sz="2200" dirty="0">
                <a:latin typeface="Times New Roman"/>
                <a:sym typeface="Wingdings" panose="05000000000000000000" pitchFamily="2" charset="2"/>
              </a:rPr>
              <a:t>Substitutivo em abril/2015 eliminando a gradação de leve/moderada/grave substituindo por avaliação de junta médica </a:t>
            </a:r>
            <a:r>
              <a:rPr lang="pt-BR" sz="2200" dirty="0" smtClean="0">
                <a:latin typeface="Times New Roman"/>
                <a:sym typeface="Wingdings" panose="05000000000000000000" pitchFamily="2" charset="2"/>
              </a:rPr>
              <a:t>oficial:</a:t>
            </a:r>
            <a:endParaRPr lang="pt-BR" sz="2200" dirty="0">
              <a:latin typeface="Times New Roman"/>
              <a:sym typeface="Wingdings" panose="05000000000000000000" pitchFamily="2" charset="2"/>
            </a:endParaRPr>
          </a:p>
          <a:p>
            <a:pPr marL="762300" lvl="1" algn="just">
              <a:spcBef>
                <a:spcPts val="0"/>
              </a:spcBef>
              <a:spcAft>
                <a:spcPts val="200"/>
              </a:spcAft>
              <a:defRPr/>
            </a:pPr>
            <a:endParaRPr lang="pt-BR" sz="1800" i="1" dirty="0" smtClean="0">
              <a:latin typeface="Times New Roman"/>
              <a:sym typeface="Wingdings" panose="05000000000000000000" pitchFamily="2" charset="2"/>
            </a:endParaRPr>
          </a:p>
          <a:p>
            <a:pPr marL="762300" lvl="1" algn="just">
              <a:spcBef>
                <a:spcPts val="0"/>
              </a:spcBef>
              <a:spcAft>
                <a:spcPts val="200"/>
              </a:spcAft>
              <a:defRPr/>
            </a:pPr>
            <a:r>
              <a:rPr lang="pt-BR" sz="1800" i="1" dirty="0" smtClean="0">
                <a:latin typeface="Times New Roman"/>
                <a:sym typeface="Wingdings" panose="05000000000000000000" pitchFamily="2" charset="2"/>
              </a:rPr>
              <a:t>Art</a:t>
            </a:r>
            <a:r>
              <a:rPr lang="pt-BR" sz="1800" i="1" dirty="0">
                <a:latin typeface="Times New Roman"/>
                <a:sym typeface="Wingdings" panose="05000000000000000000" pitchFamily="2" charset="2"/>
              </a:rPr>
              <a:t>. 4º A avaliação da deficiência para reconhecimento do direito à aposentadoria de que trata esta Lei Complementar será realizada pela junta médica oficial do órgão ou entidade a qual o servidor esteja vinculado.</a:t>
            </a:r>
          </a:p>
          <a:p>
            <a:pPr marL="305100" algn="just">
              <a:spcBef>
                <a:spcPts val="0"/>
              </a:spcBef>
              <a:spcAft>
                <a:spcPts val="200"/>
              </a:spcAft>
              <a:defRPr/>
            </a:pPr>
            <a:endParaRPr lang="pt-BR" sz="2200" dirty="0">
              <a:solidFill>
                <a:srgbClr val="FF0000"/>
              </a:solidFill>
              <a:latin typeface="Times New Roman"/>
            </a:endParaRPr>
          </a:p>
          <a:p>
            <a:pPr algn="just">
              <a:spcAft>
                <a:spcPts val="400"/>
              </a:spcAft>
            </a:pPr>
            <a:endParaRPr lang="pt-BR" sz="2200" u="sng" dirty="0" smtClean="0">
              <a:solidFill>
                <a:srgbClr val="FF0000"/>
              </a:solidFill>
              <a:latin typeface="Times New Roman"/>
            </a:endParaRPr>
          </a:p>
        </p:txBody>
      </p:sp>
    </p:spTree>
    <p:extLst>
      <p:ext uri="{BB962C8B-B14F-4D97-AF65-F5344CB8AC3E}">
        <p14:creationId xmlns:p14="http://schemas.microsoft.com/office/powerpoint/2010/main" val="2833679960"/>
      </p:ext>
    </p:extLst>
  </p:cSld>
  <p:clrMapOvr>
    <a:masterClrMapping/>
  </p:clrMapOvr>
  <p:transition spd="med">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79512" y="980728"/>
            <a:ext cx="8595529" cy="6211957"/>
          </a:xfrm>
          <a:prstGeom prst="rect">
            <a:avLst/>
          </a:prstGeom>
        </p:spPr>
        <p:txBody>
          <a:bodyPr wrap="square">
            <a:spAutoFit/>
          </a:bodyPr>
          <a:lstStyle/>
          <a:p>
            <a:pPr algn="just">
              <a:spcAft>
                <a:spcPts val="400"/>
              </a:spcAft>
            </a:pPr>
            <a:endParaRPr lang="pt-BR" u="sng" dirty="0" smtClean="0">
              <a:solidFill>
                <a:srgbClr val="000000"/>
              </a:solidFill>
              <a:latin typeface="Times New Roman"/>
            </a:endParaRPr>
          </a:p>
          <a:p>
            <a:pPr algn="just">
              <a:spcAft>
                <a:spcPts val="400"/>
              </a:spcAft>
            </a:pPr>
            <a:r>
              <a:rPr lang="pt-BR" sz="2200" u="sng" dirty="0" smtClean="0">
                <a:latin typeface="Times New Roman"/>
              </a:rPr>
              <a:t>Aposentadoria </a:t>
            </a:r>
            <a:r>
              <a:rPr lang="pt-BR" sz="2200" u="sng" dirty="0">
                <a:latin typeface="Times New Roman"/>
              </a:rPr>
              <a:t>especial do servidor com deficiência</a:t>
            </a:r>
            <a:r>
              <a:rPr lang="pt-BR" sz="2200" dirty="0">
                <a:latin typeface="Times New Roman"/>
              </a:rPr>
              <a:t>:</a:t>
            </a:r>
          </a:p>
          <a:p>
            <a:pPr marL="305100" algn="just">
              <a:spcBef>
                <a:spcPts val="0"/>
              </a:spcBef>
              <a:spcAft>
                <a:spcPts val="200"/>
              </a:spcAft>
              <a:defRPr/>
            </a:pPr>
            <a:endParaRPr lang="pt-BR" sz="500" dirty="0" smtClean="0">
              <a:solidFill>
                <a:srgbClr val="FF0000"/>
              </a:solidFill>
              <a:latin typeface="Times New Roman"/>
            </a:endParaRPr>
          </a:p>
          <a:p>
            <a:pPr marL="305100" algn="just">
              <a:spcBef>
                <a:spcPts val="0"/>
              </a:spcBef>
              <a:spcAft>
                <a:spcPts val="200"/>
              </a:spcAft>
              <a:defRPr/>
            </a:pPr>
            <a:r>
              <a:rPr lang="pt-BR" sz="1900" dirty="0">
                <a:latin typeface="Times New Roman"/>
              </a:rPr>
              <a:t>A eliminação dos graus de deficiência que estão previstos no PLP nº 454/2014 representa uma opção contrária à linha de ação internacional e mais atual da Organização Mundial de </a:t>
            </a:r>
            <a:r>
              <a:rPr lang="pt-BR" sz="1900" dirty="0" smtClean="0">
                <a:latin typeface="Times New Roman"/>
              </a:rPr>
              <a:t>Saúde;</a:t>
            </a:r>
          </a:p>
          <a:p>
            <a:pPr marL="305100" algn="just">
              <a:spcBef>
                <a:spcPts val="0"/>
              </a:spcBef>
              <a:spcAft>
                <a:spcPts val="200"/>
              </a:spcAft>
              <a:defRPr/>
            </a:pPr>
            <a:endParaRPr lang="pt-BR" sz="1900" dirty="0" smtClean="0">
              <a:latin typeface="Times New Roman"/>
            </a:endParaRPr>
          </a:p>
          <a:p>
            <a:pPr marL="305100" algn="just">
              <a:spcBef>
                <a:spcPts val="0"/>
              </a:spcBef>
              <a:spcAft>
                <a:spcPts val="200"/>
              </a:spcAft>
              <a:defRPr/>
            </a:pPr>
            <a:r>
              <a:rPr lang="pt-BR" sz="1900" dirty="0" smtClean="0">
                <a:latin typeface="Times New Roman"/>
              </a:rPr>
              <a:t>As </a:t>
            </a:r>
            <a:r>
              <a:rPr lang="pt-BR" sz="1900" dirty="0">
                <a:latin typeface="Times New Roman"/>
              </a:rPr>
              <a:t>obrigações contidas no texto da </a:t>
            </a:r>
            <a:r>
              <a:rPr lang="pt-BR" sz="1900" dirty="0" smtClean="0">
                <a:latin typeface="Times New Roman"/>
              </a:rPr>
              <a:t>CDPD constam do </a:t>
            </a:r>
            <a:r>
              <a:rPr lang="pt-BR" sz="1900" dirty="0">
                <a:latin typeface="Times New Roman"/>
              </a:rPr>
              <a:t>tratado internacional a respeito dos direitos humanos incorporado ao ordenamento jurídico </a:t>
            </a:r>
            <a:r>
              <a:rPr lang="pt-BR" sz="1900" dirty="0" smtClean="0">
                <a:latin typeface="Times New Roman"/>
              </a:rPr>
              <a:t>brasileiro</a:t>
            </a:r>
          </a:p>
          <a:p>
            <a:pPr marL="305100" algn="just">
              <a:spcBef>
                <a:spcPts val="0"/>
              </a:spcBef>
              <a:spcAft>
                <a:spcPts val="200"/>
              </a:spcAft>
              <a:defRPr/>
            </a:pPr>
            <a:endParaRPr lang="pt-BR" sz="1900" dirty="0" smtClean="0">
              <a:latin typeface="Times New Roman"/>
            </a:endParaRPr>
          </a:p>
          <a:p>
            <a:pPr marL="305100" algn="just">
              <a:spcBef>
                <a:spcPts val="0"/>
              </a:spcBef>
              <a:spcAft>
                <a:spcPts val="200"/>
              </a:spcAft>
              <a:defRPr/>
            </a:pPr>
            <a:r>
              <a:rPr lang="pt-BR" sz="1900" dirty="0" smtClean="0">
                <a:latin typeface="Times New Roman"/>
              </a:rPr>
              <a:t>O </a:t>
            </a:r>
            <a:r>
              <a:rPr lang="pt-BR" sz="1900" dirty="0">
                <a:latin typeface="Times New Roman"/>
              </a:rPr>
              <a:t>modelo da CIF em relação a pessoas com deficiência que exercem atividade laboral, </a:t>
            </a:r>
            <a:r>
              <a:rPr lang="pt-BR" sz="1900" dirty="0" smtClean="0">
                <a:latin typeface="Times New Roman"/>
              </a:rPr>
              <a:t>permite </a:t>
            </a:r>
            <a:r>
              <a:rPr lang="pt-BR" sz="1900" dirty="0">
                <a:latin typeface="Times New Roman"/>
              </a:rPr>
              <a:t>a análise de diferentes níveis de funcionalidade humana, é importante para determinar a elegibilidade para receber benefícios da previdência social, inclusive, no âmbito da Administração </a:t>
            </a:r>
            <a:r>
              <a:rPr lang="pt-BR" sz="1900" dirty="0" smtClean="0">
                <a:latin typeface="Times New Roman"/>
              </a:rPr>
              <a:t>Pública</a:t>
            </a:r>
          </a:p>
          <a:p>
            <a:pPr marL="305100" algn="just">
              <a:spcBef>
                <a:spcPts val="0"/>
              </a:spcBef>
              <a:spcAft>
                <a:spcPts val="200"/>
              </a:spcAft>
              <a:defRPr/>
            </a:pPr>
            <a:endParaRPr lang="pt-BR" sz="1900" dirty="0" smtClean="0">
              <a:latin typeface="Times New Roman"/>
            </a:endParaRPr>
          </a:p>
          <a:p>
            <a:pPr marL="305100" algn="just">
              <a:spcBef>
                <a:spcPts val="0"/>
              </a:spcBef>
              <a:spcAft>
                <a:spcPts val="200"/>
              </a:spcAft>
              <a:defRPr/>
            </a:pPr>
            <a:r>
              <a:rPr lang="pt-BR" sz="1900" dirty="0" smtClean="0">
                <a:latin typeface="Times New Roman"/>
              </a:rPr>
              <a:t>A </a:t>
            </a:r>
            <a:r>
              <a:rPr lang="pt-BR" sz="1900" dirty="0">
                <a:latin typeface="Times New Roman"/>
              </a:rPr>
              <a:t>exclusão das previsões expressas de aplicação das regras de cálculo e reajustamento dos benefícios</a:t>
            </a:r>
            <a:r>
              <a:rPr lang="pt-BR" sz="1900" dirty="0" smtClean="0">
                <a:latin typeface="Times New Roman"/>
              </a:rPr>
              <a:t>, </a:t>
            </a:r>
            <a:r>
              <a:rPr lang="pt-BR" sz="1900" dirty="0">
                <a:latin typeface="Times New Roman"/>
              </a:rPr>
              <a:t>vai gerar inúmeras discussões administrativas e jurisprudenciais a respeito do tema</a:t>
            </a:r>
          </a:p>
          <a:p>
            <a:pPr marL="305100" algn="just">
              <a:spcBef>
                <a:spcPts val="0"/>
              </a:spcBef>
              <a:spcAft>
                <a:spcPts val="200"/>
              </a:spcAft>
              <a:defRPr/>
            </a:pPr>
            <a:endParaRPr lang="pt-BR" sz="2200" dirty="0">
              <a:solidFill>
                <a:srgbClr val="FF0000"/>
              </a:solidFill>
              <a:latin typeface="Times New Roman"/>
            </a:endParaRPr>
          </a:p>
          <a:p>
            <a:pPr algn="just">
              <a:spcAft>
                <a:spcPts val="400"/>
              </a:spcAft>
            </a:pPr>
            <a:endParaRPr lang="pt-BR" sz="2200" u="sng" dirty="0" smtClean="0">
              <a:solidFill>
                <a:srgbClr val="FF0000"/>
              </a:solidFill>
              <a:latin typeface="Times New Roman"/>
            </a:endParaRPr>
          </a:p>
        </p:txBody>
      </p:sp>
      <p:sp>
        <p:nvSpPr>
          <p:cNvPr id="2" name="CaixaDeTexto 1"/>
          <p:cNvSpPr txBox="1"/>
          <p:nvPr/>
        </p:nvSpPr>
        <p:spPr>
          <a:xfrm>
            <a:off x="432501" y="980728"/>
            <a:ext cx="3687035" cy="584775"/>
          </a:xfrm>
          <a:prstGeom prst="rect">
            <a:avLst/>
          </a:prstGeom>
          <a:noFill/>
        </p:spPr>
        <p:txBody>
          <a:bodyPr wrap="none" rtlCol="0">
            <a:spAutoFit/>
          </a:bodyPr>
          <a:lstStyle/>
          <a:p>
            <a:r>
              <a:rPr lang="pt-BR" sz="3200" b="1" dirty="0" smtClean="0">
                <a:solidFill>
                  <a:srgbClr val="002060"/>
                </a:solidFill>
                <a:latin typeface="Calibri" panose="020F0502020204030204" pitchFamily="34" charset="0"/>
              </a:rPr>
              <a:t>Disciplina Legislativa</a:t>
            </a:r>
            <a:endParaRPr lang="pt-BR" sz="3200" b="1" dirty="0">
              <a:solidFill>
                <a:srgbClr val="002060"/>
              </a:solidFill>
              <a:latin typeface="Calibri" panose="020F0502020204030204" pitchFamily="34" charset="0"/>
            </a:endParaRPr>
          </a:p>
        </p:txBody>
      </p:sp>
    </p:spTree>
    <p:extLst>
      <p:ext uri="{BB962C8B-B14F-4D97-AF65-F5344CB8AC3E}">
        <p14:creationId xmlns:p14="http://schemas.microsoft.com/office/powerpoint/2010/main" val="1242963846"/>
      </p:ext>
    </p:extLst>
  </p:cSld>
  <p:clrMapOvr>
    <a:masterClrMapping/>
  </p:clrMapOvr>
  <p:transition spd="med">
    <p:pull/>
  </p:transition>
  <p:timing>
    <p:tnLst>
      <p:par>
        <p:cTn id="1" dur="indefinite" restart="never" nodeType="tmRoot"/>
      </p:par>
    </p:tnLst>
  </p:timing>
</p:sld>
</file>

<file path=ppt/theme/theme1.xml><?xml version="1.0" encoding="utf-8"?>
<a:theme xmlns:a="http://schemas.openxmlformats.org/drawingml/2006/main" name="1_NOVOMODELO_DO_MPS">
  <a:themeElements>
    <a:clrScheme name="NOVOMODELO_DO_MP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fontScheme name="NOVOMODELO_DO_MPS">
      <a:majorFont>
        <a:latin typeface="Times New Roman"/>
        <a:ea typeface=""/>
        <a:cs typeface=""/>
      </a:majorFont>
      <a:minorFont>
        <a:latin typeface="Times New Roman"/>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0" tIns="0" rIns="0" bIns="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0" tIns="0" rIns="0" bIns="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VOMODELO_DO_MPS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NOVOMODELO_DO_MP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OVOMODELO_DO_MP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VOMODELO_DO_MP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OVOMODELO_DO_MP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OVOMODELO_DO_MP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NOVOMODELO_DO_MP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ersonalizar design">
  <a:themeElements>
    <a:clrScheme name="Personaliza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ersonalizar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ersonaliza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ersonalizar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ersonalizar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ersonalizar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ersonalizar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ersonalizar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ersonalizar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ersonalizar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ersonalizar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ersonalizar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ersonalizar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ersonalizar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Personalizar design">
  <a:themeElements>
    <a:clrScheme name="Personaliza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ersonalizar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ersonaliza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ersonalizar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ersonalizar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ersonalizar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ersonalizar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ersonalizar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ersonalizar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ersonalizar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ersonalizar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ersonalizar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ersonalizar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ersonalizar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ModeloPowerPoint_comlogo</Template>
  <TotalTime>9358</TotalTime>
  <Words>2556</Words>
  <Application>Microsoft Office PowerPoint</Application>
  <PresentationFormat>Apresentação na tela (4:3)</PresentationFormat>
  <Paragraphs>238</Paragraphs>
  <Slides>29</Slides>
  <Notes>1</Notes>
  <HiddenSlides>0</HiddenSlides>
  <MMClips>0</MMClips>
  <ScaleCrop>false</ScaleCrop>
  <HeadingPairs>
    <vt:vector size="6" baseType="variant">
      <vt:variant>
        <vt:lpstr>Fontes usadas</vt:lpstr>
      </vt:variant>
      <vt:variant>
        <vt:i4>4</vt:i4>
      </vt:variant>
      <vt:variant>
        <vt:lpstr>Tema</vt:lpstr>
      </vt:variant>
      <vt:variant>
        <vt:i4>3</vt:i4>
      </vt:variant>
      <vt:variant>
        <vt:lpstr>Títulos de slides</vt:lpstr>
      </vt:variant>
      <vt:variant>
        <vt:i4>29</vt:i4>
      </vt:variant>
    </vt:vector>
  </HeadingPairs>
  <TitlesOfParts>
    <vt:vector size="36" baseType="lpstr">
      <vt:lpstr>Arial</vt:lpstr>
      <vt:lpstr>Calibri</vt:lpstr>
      <vt:lpstr>Times New Roman</vt:lpstr>
      <vt:lpstr>Wingdings</vt:lpstr>
      <vt:lpstr>1_NOVOMODELO_DO_MPS</vt:lpstr>
      <vt:lpstr>Personalizar design</vt:lpstr>
      <vt:lpstr>1_Personalizar design</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Administrador</dc:creator>
  <cp:lastModifiedBy>Leonardo Motta</cp:lastModifiedBy>
  <cp:revision>801</cp:revision>
  <cp:lastPrinted>2015-07-24T10:10:36Z</cp:lastPrinted>
  <dcterms:created xsi:type="dcterms:W3CDTF">2010-04-15T18:10:19Z</dcterms:created>
  <dcterms:modified xsi:type="dcterms:W3CDTF">2016-06-16T04:07:43Z</dcterms:modified>
</cp:coreProperties>
</file>